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79" r:id="rId4"/>
    <p:sldId id="280" r:id="rId5"/>
    <p:sldId id="281" r:id="rId6"/>
    <p:sldId id="282" r:id="rId7"/>
    <p:sldId id="294" r:id="rId8"/>
    <p:sldId id="295" r:id="rId9"/>
    <p:sldId id="259" r:id="rId10"/>
    <p:sldId id="283" r:id="rId11"/>
    <p:sldId id="284" r:id="rId12"/>
    <p:sldId id="287" r:id="rId13"/>
    <p:sldId id="285" r:id="rId14"/>
    <p:sldId id="286" r:id="rId15"/>
    <p:sldId id="288" r:id="rId16"/>
    <p:sldId id="289" r:id="rId17"/>
    <p:sldId id="290" r:id="rId18"/>
    <p:sldId id="291" r:id="rId19"/>
    <p:sldId id="292" r:id="rId20"/>
    <p:sldId id="297" r:id="rId21"/>
    <p:sldId id="298" r:id="rId22"/>
    <p:sldId id="277" r:id="rId23"/>
    <p:sldId id="29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p:cViewPr varScale="1">
        <p:scale>
          <a:sx n="78" d="100"/>
          <a:sy n="78" d="100"/>
        </p:scale>
        <p:origin x="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smtClean="0"/>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42A54C80-263E-416B-A8E0-580EDEADCBDC}" type="datetimeFigureOut">
              <a:rPr lang="en-US" dirty="0"/>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2/20/2025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land-und-leute.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wurzener-land.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340321" y="6309550"/>
            <a:ext cx="7766936" cy="1096899"/>
          </a:xfrm>
        </p:spPr>
        <p:txBody>
          <a:bodyPr>
            <a:normAutofit/>
          </a:bodyPr>
          <a:lstStyle/>
          <a:p>
            <a:r>
              <a:rPr lang="de-DE" sz="1200" dirty="0" smtClean="0"/>
              <a:t>28.Obtober 2024 Stadtverwaltung Wurzen</a:t>
            </a:r>
            <a:endParaRPr lang="de-DE" sz="12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423" y="106346"/>
            <a:ext cx="2405894" cy="2372478"/>
          </a:xfrm>
          <a:prstGeom prst="rect">
            <a:avLst/>
          </a:prstGeom>
        </p:spPr>
      </p:pic>
      <p:sp>
        <p:nvSpPr>
          <p:cNvPr id="6" name="Rectangle 2"/>
          <p:cNvSpPr>
            <a:spLocks noChangeArrowheads="1"/>
          </p:cNvSpPr>
          <p:nvPr/>
        </p:nvSpPr>
        <p:spPr bwMode="auto">
          <a:xfrm>
            <a:off x="1129553" y="41147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Titel 8"/>
          <p:cNvSpPr>
            <a:spLocks noGrp="1"/>
          </p:cNvSpPr>
          <p:nvPr>
            <p:ph type="ctrTitle"/>
          </p:nvPr>
        </p:nvSpPr>
        <p:spPr>
          <a:xfrm>
            <a:off x="480603" y="3233533"/>
            <a:ext cx="9385051" cy="1965863"/>
          </a:xfrm>
        </p:spPr>
        <p:txBody>
          <a:bodyPr/>
          <a:lstStyle/>
          <a:p>
            <a:pPr algn="ctr"/>
            <a:r>
              <a:rPr lang="de-DE" altLang="de-DE" b="1" dirty="0" smtClean="0">
                <a:solidFill>
                  <a:srgbClr val="3A7C22"/>
                </a:solidFill>
                <a:latin typeface="Calibri" panose="020F0502020204030204" pitchFamily="34" charset="0"/>
                <a:ea typeface="Aptos"/>
                <a:cs typeface="Calibri" panose="020F0502020204030204" pitchFamily="34" charset="0"/>
              </a:rPr>
              <a:t>1. </a:t>
            </a:r>
            <a:r>
              <a:rPr lang="de-DE" altLang="de-DE" b="1" dirty="0" err="1" smtClean="0">
                <a:solidFill>
                  <a:srgbClr val="3A7C22"/>
                </a:solidFill>
                <a:latin typeface="Calibri" panose="020F0502020204030204" pitchFamily="34" charset="0"/>
                <a:ea typeface="Aptos"/>
                <a:cs typeface="Calibri" panose="020F0502020204030204" pitchFamily="34" charset="0"/>
              </a:rPr>
              <a:t>Vereinstammtisch</a:t>
            </a:r>
            <a:r>
              <a:rPr lang="de-DE" altLang="de-DE" b="1" dirty="0" smtClean="0">
                <a:solidFill>
                  <a:srgbClr val="3A7C22"/>
                </a:solidFill>
                <a:latin typeface="Calibri" panose="020F0502020204030204" pitchFamily="34" charset="0"/>
                <a:ea typeface="Aptos"/>
                <a:cs typeface="Calibri" panose="020F0502020204030204" pitchFamily="34" charset="0"/>
              </a:rPr>
              <a:t> </a:t>
            </a:r>
            <a:br>
              <a:rPr lang="de-DE" altLang="de-DE" b="1" dirty="0" smtClean="0">
                <a:solidFill>
                  <a:srgbClr val="3A7C22"/>
                </a:solidFill>
                <a:latin typeface="Calibri" panose="020F0502020204030204" pitchFamily="34" charset="0"/>
                <a:ea typeface="Aptos"/>
                <a:cs typeface="Calibri" panose="020F0502020204030204" pitchFamily="34" charset="0"/>
              </a:rPr>
            </a:br>
            <a:r>
              <a:rPr lang="de-DE" altLang="de-DE" b="1" dirty="0" smtClean="0">
                <a:solidFill>
                  <a:srgbClr val="3A7C22"/>
                </a:solidFill>
                <a:latin typeface="Calibri" panose="020F0502020204030204" pitchFamily="34" charset="0"/>
                <a:ea typeface="Aptos"/>
                <a:cs typeface="Calibri" panose="020F0502020204030204" pitchFamily="34" charset="0"/>
              </a:rPr>
              <a:t>Wurzener Land </a:t>
            </a:r>
            <a:br>
              <a:rPr lang="de-DE" altLang="de-DE" b="1" dirty="0" smtClean="0">
                <a:solidFill>
                  <a:srgbClr val="3A7C22"/>
                </a:solidFill>
                <a:latin typeface="Calibri" panose="020F0502020204030204" pitchFamily="34" charset="0"/>
                <a:ea typeface="Aptos"/>
                <a:cs typeface="Calibri" panose="020F0502020204030204" pitchFamily="34" charset="0"/>
              </a:rPr>
            </a:br>
            <a:r>
              <a:rPr lang="de-DE" altLang="de-DE" b="1" dirty="0" smtClean="0">
                <a:solidFill>
                  <a:srgbClr val="3A7C22"/>
                </a:solidFill>
                <a:latin typeface="Calibri" panose="020F0502020204030204" pitchFamily="34" charset="0"/>
                <a:ea typeface="Aptos"/>
                <a:cs typeface="Calibri" panose="020F0502020204030204" pitchFamily="34" charset="0"/>
              </a:rPr>
              <a:t>2025</a:t>
            </a:r>
            <a:endParaRPr lang="de-DE" dirty="0"/>
          </a:p>
        </p:txBody>
      </p:sp>
    </p:spTree>
    <p:extLst>
      <p:ext uri="{BB962C8B-B14F-4D97-AF65-F5344CB8AC3E}">
        <p14:creationId xmlns:p14="http://schemas.microsoft.com/office/powerpoint/2010/main" val="350879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88870" y="506293"/>
            <a:ext cx="8596668" cy="6187673"/>
          </a:xfrm>
        </p:spPr>
        <p:txBody>
          <a:bodyPr/>
          <a:lstStyle/>
          <a:p>
            <a:pPr marL="0" indent="0">
              <a:buNone/>
            </a:pPr>
            <a:r>
              <a:rPr lang="de-DE" dirty="0" smtClean="0"/>
              <a:t>3. </a:t>
            </a:r>
            <a:r>
              <a:rPr lang="de-DE" b="1" u="sng" dirty="0" smtClean="0"/>
              <a:t>Alternative Wurzener Land Fest</a:t>
            </a:r>
            <a:endParaRPr lang="de-DE" b="1" u="sng" dirty="0"/>
          </a:p>
          <a:p>
            <a:pPr marL="0" indent="0">
              <a:buNone/>
            </a:pPr>
            <a:endParaRPr lang="de-DE" b="1" u="sng" dirty="0" smtClean="0"/>
          </a:p>
          <a:p>
            <a:pPr marL="0" indent="0">
              <a:buNone/>
            </a:pPr>
            <a:r>
              <a:rPr lang="de-DE" b="1" u="sng" dirty="0" smtClean="0"/>
              <a:t>Rückblick: Wurzener Land Fest</a:t>
            </a:r>
          </a:p>
          <a:p>
            <a:r>
              <a:rPr lang="de-DE" dirty="0" smtClean="0"/>
              <a:t>Ziel: jährlich wechselndes Fest jeweils in einer WULA-Kommune </a:t>
            </a:r>
            <a:br>
              <a:rPr lang="de-DE" dirty="0" smtClean="0"/>
            </a:br>
            <a:r>
              <a:rPr lang="de-DE" dirty="0" smtClean="0"/>
              <a:t>Präsentation der Vereine</a:t>
            </a:r>
          </a:p>
          <a:p>
            <a:pPr marL="0" indent="0">
              <a:buNone/>
            </a:pPr>
            <a:r>
              <a:rPr lang="de-DE" dirty="0" smtClean="0"/>
              <a:t>     Kommunen haben Gelegenheit neue Orte zu präsentieren</a:t>
            </a:r>
          </a:p>
          <a:p>
            <a:r>
              <a:rPr lang="de-DE" dirty="0" smtClean="0"/>
              <a:t>Start 2017 in Wurzen</a:t>
            </a:r>
          </a:p>
          <a:p>
            <a:r>
              <a:rPr lang="de-DE" dirty="0" smtClean="0"/>
              <a:t>2018 </a:t>
            </a:r>
            <a:r>
              <a:rPr lang="de-DE" dirty="0" err="1" smtClean="0"/>
              <a:t>Lossatal</a:t>
            </a:r>
            <a:endParaRPr lang="de-DE" dirty="0" smtClean="0"/>
          </a:p>
          <a:p>
            <a:r>
              <a:rPr lang="de-DE" dirty="0" smtClean="0"/>
              <a:t>2019 Bennewitz</a:t>
            </a:r>
          </a:p>
          <a:p>
            <a:r>
              <a:rPr lang="de-DE" dirty="0" smtClean="0"/>
              <a:t>2020 </a:t>
            </a:r>
            <a:r>
              <a:rPr lang="de-DE" dirty="0" err="1" smtClean="0"/>
              <a:t>Thallwitz</a:t>
            </a:r>
            <a:r>
              <a:rPr lang="de-DE" dirty="0" smtClean="0"/>
              <a:t> – Absage/Wurzen integrierte im Rahmen des Parkfestes</a:t>
            </a:r>
          </a:p>
          <a:p>
            <a:r>
              <a:rPr lang="de-DE" dirty="0" smtClean="0"/>
              <a:t>2021 </a:t>
            </a:r>
            <a:r>
              <a:rPr lang="de-DE" dirty="0" err="1" smtClean="0"/>
              <a:t>Thallwitz</a:t>
            </a:r>
            <a:r>
              <a:rPr lang="de-DE" dirty="0" smtClean="0"/>
              <a:t>? Corona</a:t>
            </a:r>
          </a:p>
          <a:p>
            <a:endParaRPr lang="de-DE" dirty="0"/>
          </a:p>
          <a:p>
            <a:r>
              <a:rPr lang="de-DE" sz="3200" dirty="0" smtClean="0"/>
              <a:t>Und nun?</a:t>
            </a:r>
          </a:p>
          <a:p>
            <a:pPr marL="0" indent="0">
              <a:buNone/>
            </a:pP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466" y="5024331"/>
            <a:ext cx="1859496" cy="1833669"/>
          </a:xfrm>
          <a:prstGeom prst="rect">
            <a:avLst/>
          </a:prstGeom>
        </p:spPr>
      </p:pic>
    </p:spTree>
    <p:extLst>
      <p:ext uri="{BB962C8B-B14F-4D97-AF65-F5344CB8AC3E}">
        <p14:creationId xmlns:p14="http://schemas.microsoft.com/office/powerpoint/2010/main" val="45716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0155" y="274553"/>
            <a:ext cx="8596668" cy="828311"/>
          </a:xfrm>
        </p:spPr>
        <p:txBody>
          <a:bodyPr>
            <a:normAutofit fontScale="90000"/>
          </a:bodyPr>
          <a:lstStyle/>
          <a:p>
            <a:r>
              <a:rPr lang="de-DE" sz="2000" b="1" u="sng" dirty="0" smtClean="0">
                <a:solidFill>
                  <a:schemeClr val="tx1"/>
                </a:solidFill>
              </a:rPr>
              <a:t>Alternative Wurzener Land Fest</a:t>
            </a:r>
            <a:br>
              <a:rPr lang="de-DE" sz="2000" b="1" u="sng" dirty="0" smtClean="0">
                <a:solidFill>
                  <a:schemeClr val="tx1"/>
                </a:solidFill>
              </a:rPr>
            </a:br>
            <a:r>
              <a:rPr lang="de-DE" dirty="0" smtClean="0"/>
              <a:t/>
            </a:r>
            <a:br>
              <a:rPr lang="de-DE" dirty="0" smtClean="0"/>
            </a:br>
            <a:r>
              <a:rPr lang="de-DE" sz="2700" dirty="0" smtClean="0"/>
              <a:t> Idee: Kochfest Grill oder Kessel, </a:t>
            </a:r>
            <a:r>
              <a:rPr lang="de-DE" sz="2700" dirty="0" err="1" smtClean="0"/>
              <a:t>Dutsch-Oven</a:t>
            </a:r>
            <a:endParaRPr lang="de-DE" sz="2700" dirty="0"/>
          </a:p>
        </p:txBody>
      </p:sp>
      <p:sp>
        <p:nvSpPr>
          <p:cNvPr id="3" name="Inhaltsplatzhalter 2"/>
          <p:cNvSpPr>
            <a:spLocks noGrp="1"/>
          </p:cNvSpPr>
          <p:nvPr>
            <p:ph idx="1"/>
          </p:nvPr>
        </p:nvSpPr>
        <p:spPr>
          <a:xfrm>
            <a:off x="432769" y="1821820"/>
            <a:ext cx="9807115" cy="4816307"/>
          </a:xfrm>
        </p:spPr>
        <p:txBody>
          <a:bodyPr>
            <a:normAutofit fontScale="85000" lnSpcReduction="20000"/>
          </a:bodyPr>
          <a:lstStyle/>
          <a:p>
            <a:r>
              <a:rPr lang="de-DE" dirty="0" smtClean="0"/>
              <a:t>Gutes Beispiel Partnerstadt </a:t>
            </a:r>
            <a:r>
              <a:rPr lang="de-DE" dirty="0" err="1" smtClean="0"/>
              <a:t>Tamasi</a:t>
            </a:r>
            <a:r>
              <a:rPr lang="de-DE" dirty="0" smtClean="0"/>
              <a:t> (Ungarn)</a:t>
            </a:r>
          </a:p>
          <a:p>
            <a:r>
              <a:rPr lang="de-DE" dirty="0" smtClean="0"/>
              <a:t>Vereine, Gruppen, Freunde treffen sich</a:t>
            </a:r>
          </a:p>
          <a:p>
            <a:r>
              <a:rPr lang="de-DE" dirty="0" smtClean="0"/>
              <a:t>Fester Zeitplan Start 14 Uhr, 17.30 Uhr muss Teller bei der Jury sein</a:t>
            </a:r>
          </a:p>
          <a:p>
            <a:r>
              <a:rPr lang="de-DE" dirty="0" smtClean="0"/>
              <a:t>Jury aus Koch, Ausbilder, Fachpersonal</a:t>
            </a:r>
          </a:p>
          <a:p>
            <a:r>
              <a:rPr lang="de-DE" dirty="0" smtClean="0"/>
              <a:t>3 Preise  und Sonderpreis</a:t>
            </a:r>
          </a:p>
          <a:p>
            <a:r>
              <a:rPr lang="de-DE" dirty="0" smtClean="0"/>
              <a:t>Anschließend gemütliches Beisammensein, Essen , Musik</a:t>
            </a:r>
          </a:p>
          <a:p>
            <a:endParaRPr lang="de-DE" dirty="0" smtClean="0"/>
          </a:p>
          <a:p>
            <a:pPr marL="0" indent="0">
              <a:buNone/>
            </a:pPr>
            <a:endParaRPr lang="de-DE" dirty="0"/>
          </a:p>
          <a:p>
            <a:r>
              <a:rPr lang="de-DE" dirty="0"/>
              <a:t>Notwendig: </a:t>
            </a:r>
          </a:p>
          <a:p>
            <a:pPr marL="0" indent="0">
              <a:buNone/>
            </a:pPr>
            <a:r>
              <a:rPr lang="de-DE" dirty="0"/>
              <a:t>Zentraler Platz, Feuerwehr (Sicherheit), Biertischgarnituren, Jury, Preise</a:t>
            </a:r>
          </a:p>
          <a:p>
            <a:pPr marL="0" indent="0">
              <a:buNone/>
            </a:pPr>
            <a:r>
              <a:rPr lang="de-DE" dirty="0"/>
              <a:t>Vorteil:</a:t>
            </a:r>
          </a:p>
          <a:p>
            <a:pPr marL="0" indent="0">
              <a:buNone/>
            </a:pPr>
            <a:r>
              <a:rPr lang="de-DE" dirty="0"/>
              <a:t>Geringe Kosten, Alternative Wula-Fest</a:t>
            </a:r>
          </a:p>
          <a:p>
            <a:pPr marL="0" indent="0">
              <a:buNone/>
            </a:pPr>
            <a:r>
              <a:rPr lang="de-DE" dirty="0"/>
              <a:t>VERWENDUNG REGIONALE PRODUKTE, FESTLEGUNG BUDGET</a:t>
            </a:r>
          </a:p>
          <a:p>
            <a:pPr marL="0" indent="0">
              <a:buNone/>
            </a:pPr>
            <a:endParaRPr lang="de-DE" dirty="0"/>
          </a:p>
          <a:p>
            <a:pPr marL="0" indent="0">
              <a:buNone/>
            </a:pPr>
            <a:r>
              <a:rPr lang="de-DE" sz="2400" dirty="0"/>
              <a:t>MEINUNG  ?</a:t>
            </a:r>
          </a:p>
          <a:p>
            <a:pPr marL="0" indent="0">
              <a:buNone/>
            </a:pPr>
            <a:endParaRPr lang="de-DE" dirty="0" smtClean="0"/>
          </a:p>
          <a:p>
            <a:pPr marL="0" indent="0">
              <a:buNone/>
            </a:pPr>
            <a:endParaRPr lang="de-DE" dirty="0" smtClean="0"/>
          </a:p>
          <a:p>
            <a:pPr marL="0" indent="0">
              <a:buNone/>
            </a:pPr>
            <a:endParaRPr lang="de-DE" dirty="0" smtClean="0"/>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466" y="5024331"/>
            <a:ext cx="1859496" cy="1833669"/>
          </a:xfrm>
          <a:prstGeom prst="rect">
            <a:avLst/>
          </a:prstGeom>
        </p:spPr>
      </p:pic>
    </p:spTree>
    <p:extLst>
      <p:ext uri="{BB962C8B-B14F-4D97-AF65-F5344CB8AC3E}">
        <p14:creationId xmlns:p14="http://schemas.microsoft.com/office/powerpoint/2010/main" val="109164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46" y="51981"/>
            <a:ext cx="2519918" cy="335989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494" y="51981"/>
            <a:ext cx="2523460" cy="3364613"/>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12" y="3775228"/>
            <a:ext cx="1254960" cy="2788800"/>
          </a:xfrm>
          <a:prstGeom prst="rect">
            <a:avLst/>
          </a:prstGeom>
        </p:spPr>
      </p:pic>
      <p:pic>
        <p:nvPicPr>
          <p:cNvPr id="7" name="Grafik 6"/>
          <p:cNvPicPr>
            <a:picLocks noChangeAspect="1"/>
          </p:cNvPicPr>
          <p:nvPr/>
        </p:nvPicPr>
        <p:blipFill>
          <a:blip r:embed="rId5"/>
          <a:stretch>
            <a:fillRect/>
          </a:stretch>
        </p:blipFill>
        <p:spPr>
          <a:xfrm>
            <a:off x="1630326" y="3838630"/>
            <a:ext cx="5990237" cy="2695607"/>
          </a:xfrm>
          <a:prstGeom prst="rect">
            <a:avLst/>
          </a:prstGeom>
        </p:spPr>
      </p:pic>
      <p:pic>
        <p:nvPicPr>
          <p:cNvPr id="8" name="Grafik 7"/>
          <p:cNvPicPr>
            <a:picLocks noChangeAspect="1"/>
          </p:cNvPicPr>
          <p:nvPr/>
        </p:nvPicPr>
        <p:blipFill>
          <a:blip r:embed="rId6"/>
          <a:stretch>
            <a:fillRect/>
          </a:stretch>
        </p:blipFill>
        <p:spPr>
          <a:xfrm>
            <a:off x="9484241" y="3775228"/>
            <a:ext cx="1910095" cy="2788800"/>
          </a:xfrm>
          <a:prstGeom prst="rect">
            <a:avLst/>
          </a:prstGeom>
        </p:spPr>
      </p:pic>
      <p:pic>
        <p:nvPicPr>
          <p:cNvPr id="9" name="Grafik 8"/>
          <p:cNvPicPr>
            <a:picLocks noChangeAspect="1"/>
          </p:cNvPicPr>
          <p:nvPr/>
        </p:nvPicPr>
        <p:blipFill>
          <a:blip r:embed="rId7"/>
          <a:stretch>
            <a:fillRect/>
          </a:stretch>
        </p:blipFill>
        <p:spPr>
          <a:xfrm>
            <a:off x="7690883" y="3775229"/>
            <a:ext cx="1422799" cy="2788799"/>
          </a:xfrm>
          <a:prstGeom prst="rect">
            <a:avLst/>
          </a:prstGeom>
        </p:spPr>
      </p:pic>
      <p:pic>
        <p:nvPicPr>
          <p:cNvPr id="10" name="Grafik 9"/>
          <p:cNvPicPr>
            <a:picLocks noChangeAspect="1"/>
          </p:cNvPicPr>
          <p:nvPr/>
        </p:nvPicPr>
        <p:blipFill>
          <a:blip r:embed="rId8"/>
          <a:stretch>
            <a:fillRect/>
          </a:stretch>
        </p:blipFill>
        <p:spPr>
          <a:xfrm>
            <a:off x="5285961" y="332837"/>
            <a:ext cx="6842296" cy="3079034"/>
          </a:xfrm>
          <a:prstGeom prst="rect">
            <a:avLst/>
          </a:prstGeom>
        </p:spPr>
      </p:pic>
    </p:spTree>
    <p:extLst>
      <p:ext uri="{BB962C8B-B14F-4D97-AF65-F5344CB8AC3E}">
        <p14:creationId xmlns:p14="http://schemas.microsoft.com/office/powerpoint/2010/main" val="312927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84167" y="366689"/>
            <a:ext cx="10742195" cy="2376511"/>
          </a:xfrm>
        </p:spPr>
        <p:txBody>
          <a:bodyPr>
            <a:noAutofit/>
          </a:bodyPr>
          <a:lstStyle/>
          <a:p>
            <a:r>
              <a:rPr lang="de-DE" sz="2000" b="1" u="sng" dirty="0" smtClean="0"/>
              <a:t>Mögliche Termine:</a:t>
            </a:r>
          </a:p>
          <a:p>
            <a:pPr marL="0" indent="0">
              <a:buNone/>
            </a:pPr>
            <a:endParaRPr lang="de-DE" sz="2000" dirty="0" smtClean="0"/>
          </a:p>
          <a:p>
            <a:endParaRPr lang="de-DE" sz="2000" dirty="0" smtClean="0"/>
          </a:p>
          <a:p>
            <a:r>
              <a:rPr lang="de-DE" sz="2000" dirty="0" smtClean="0"/>
              <a:t>31. Mai (nach Himmelfahrt), 1. Juni (Sonntag), 7. Juni (ATSV-Jugendturnier, Pfingsten)</a:t>
            </a:r>
            <a:br>
              <a:rPr lang="de-DE" sz="2000" dirty="0" smtClean="0"/>
            </a:br>
            <a:r>
              <a:rPr lang="de-DE" sz="2000" dirty="0" smtClean="0"/>
              <a:t>28. Juni (Ferien), 9. August (letztes Ferienwochenende), </a:t>
            </a:r>
            <a:br>
              <a:rPr lang="de-DE" sz="2000" dirty="0" smtClean="0"/>
            </a:br>
            <a:endParaRPr lang="de-DE" sz="2000" dirty="0" smtClean="0"/>
          </a:p>
          <a:p>
            <a:r>
              <a:rPr lang="de-DE" sz="2000" b="1" dirty="0" smtClean="0"/>
              <a:t>16. August??? </a:t>
            </a:r>
            <a:endParaRPr lang="de-DE" sz="2000" b="1" dirty="0"/>
          </a:p>
          <a:p>
            <a:r>
              <a:rPr lang="de-DE" sz="2000" b="1" dirty="0" smtClean="0"/>
              <a:t>Parkplatz Stadthaus oder Markt Wurzen, </a:t>
            </a:r>
            <a:r>
              <a:rPr lang="de-DE" sz="2000" b="1" dirty="0" err="1" smtClean="0"/>
              <a:t>Thallwitz</a:t>
            </a:r>
            <a:r>
              <a:rPr lang="de-DE" sz="2000" b="1" dirty="0" smtClean="0"/>
              <a:t>? als VA-Fläche</a:t>
            </a:r>
          </a:p>
          <a:p>
            <a:pPr marL="0" indent="0">
              <a:buNone/>
            </a:pPr>
            <a:endParaRPr lang="de-DE" sz="2000" b="1" dirty="0" smtClean="0"/>
          </a:p>
          <a:p>
            <a:pPr marL="0" indent="0">
              <a:buNone/>
            </a:pPr>
            <a:r>
              <a:rPr lang="de-DE" sz="2000" b="1" dirty="0" smtClean="0"/>
              <a:t>- Rücksprache Bürgermeister</a:t>
            </a:r>
            <a:endParaRPr lang="de-DE" sz="2000" b="1"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466" y="5024331"/>
            <a:ext cx="1859496" cy="1833669"/>
          </a:xfrm>
          <a:prstGeom prst="rect">
            <a:avLst/>
          </a:prstGeom>
        </p:spPr>
      </p:pic>
    </p:spTree>
    <p:extLst>
      <p:ext uri="{BB962C8B-B14F-4D97-AF65-F5344CB8AC3E}">
        <p14:creationId xmlns:p14="http://schemas.microsoft.com/office/powerpoint/2010/main" val="122464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268" y="327660"/>
            <a:ext cx="8596668" cy="1320800"/>
          </a:xfrm>
        </p:spPr>
        <p:txBody>
          <a:bodyPr>
            <a:normAutofit fontScale="90000"/>
          </a:bodyPr>
          <a:lstStyle/>
          <a:p>
            <a:r>
              <a:rPr lang="de-DE" dirty="0" smtClean="0"/>
              <a:t> Gesamtkalender Veranstaltungen</a:t>
            </a:r>
            <a:br>
              <a:rPr lang="de-DE" dirty="0" smtClean="0"/>
            </a:br>
            <a:r>
              <a:rPr lang="de-DE" dirty="0" smtClean="0"/>
              <a:t/>
            </a:r>
            <a:br>
              <a:rPr lang="de-DE" dirty="0" smtClean="0"/>
            </a:br>
            <a:r>
              <a:rPr lang="de-DE" dirty="0" smtClean="0"/>
              <a:t/>
            </a:r>
            <a:br>
              <a:rPr lang="de-DE" dirty="0" smtClean="0"/>
            </a:br>
            <a:r>
              <a:rPr lang="de-DE" dirty="0"/>
              <a:t/>
            </a:r>
            <a:br>
              <a:rPr lang="de-DE" dirty="0"/>
            </a:b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466" y="5024331"/>
            <a:ext cx="1859496" cy="1833669"/>
          </a:xfrm>
          <a:prstGeom prst="rect">
            <a:avLst/>
          </a:prstGeom>
        </p:spPr>
      </p:pic>
      <p:pic>
        <p:nvPicPr>
          <p:cNvPr id="9" name="Grafik 8"/>
          <p:cNvPicPr>
            <a:picLocks noChangeAspect="1"/>
          </p:cNvPicPr>
          <p:nvPr/>
        </p:nvPicPr>
        <p:blipFill>
          <a:blip r:embed="rId3"/>
          <a:stretch>
            <a:fillRect/>
          </a:stretch>
        </p:blipFill>
        <p:spPr>
          <a:xfrm>
            <a:off x="1443183" y="1214650"/>
            <a:ext cx="9503869" cy="5643350"/>
          </a:xfrm>
          <a:prstGeom prst="rect">
            <a:avLst/>
          </a:prstGeom>
        </p:spPr>
      </p:pic>
    </p:spTree>
    <p:extLst>
      <p:ext uri="{BB962C8B-B14F-4D97-AF65-F5344CB8AC3E}">
        <p14:creationId xmlns:p14="http://schemas.microsoft.com/office/powerpoint/2010/main" val="260685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84167" y="366689"/>
            <a:ext cx="10742195" cy="547711"/>
          </a:xfrm>
        </p:spPr>
        <p:txBody>
          <a:bodyPr>
            <a:noAutofit/>
          </a:bodyPr>
          <a:lstStyle/>
          <a:p>
            <a:r>
              <a:rPr lang="de-DE" sz="2000" b="1" u="sng" dirty="0" smtClean="0"/>
              <a:t>Information zu weiteren Fördermöglichkeiten:</a:t>
            </a:r>
          </a:p>
          <a:p>
            <a:pPr marL="0" indent="0">
              <a:buNone/>
            </a:pPr>
            <a:endParaRPr lang="de-DE" sz="2000" dirty="0" smtClean="0"/>
          </a:p>
          <a:p>
            <a:endParaRPr lang="de-DE" sz="2000" dirty="0" smtClean="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466" y="5024331"/>
            <a:ext cx="1859496" cy="1833669"/>
          </a:xfrm>
          <a:prstGeom prst="rect">
            <a:avLst/>
          </a:prstGeom>
        </p:spPr>
      </p:pic>
      <p:sp>
        <p:nvSpPr>
          <p:cNvPr id="2" name="Textfeld 1"/>
          <p:cNvSpPr txBox="1"/>
          <p:nvPr/>
        </p:nvSpPr>
        <p:spPr>
          <a:xfrm>
            <a:off x="672861" y="1181819"/>
            <a:ext cx="2408032" cy="369332"/>
          </a:xfrm>
          <a:prstGeom prst="rect">
            <a:avLst/>
          </a:prstGeom>
          <a:noFill/>
        </p:spPr>
        <p:txBody>
          <a:bodyPr wrap="none" rtlCol="0">
            <a:spAutoFit/>
          </a:bodyPr>
          <a:lstStyle/>
          <a:p>
            <a:r>
              <a:rPr lang="de-DE" dirty="0" smtClean="0"/>
              <a:t>1. </a:t>
            </a:r>
            <a:r>
              <a:rPr lang="de-DE" dirty="0" smtClean="0">
                <a:solidFill>
                  <a:srgbClr val="FF0000"/>
                </a:solidFill>
              </a:rPr>
              <a:t>Wüstenrot Stiftung</a:t>
            </a:r>
            <a:endParaRPr lang="de-DE" dirty="0">
              <a:solidFill>
                <a:srgbClr val="FF0000"/>
              </a:solidFill>
            </a:endParaRPr>
          </a:p>
        </p:txBody>
      </p:sp>
      <p:pic>
        <p:nvPicPr>
          <p:cNvPr id="5" name="Grafik 4"/>
          <p:cNvPicPr>
            <a:picLocks noChangeAspect="1"/>
          </p:cNvPicPr>
          <p:nvPr/>
        </p:nvPicPr>
        <p:blipFill>
          <a:blip r:embed="rId3"/>
          <a:stretch>
            <a:fillRect/>
          </a:stretch>
        </p:blipFill>
        <p:spPr>
          <a:xfrm>
            <a:off x="5844527" y="802256"/>
            <a:ext cx="3832523" cy="2554103"/>
          </a:xfrm>
          <a:prstGeom prst="rect">
            <a:avLst/>
          </a:prstGeom>
        </p:spPr>
      </p:pic>
      <p:sp>
        <p:nvSpPr>
          <p:cNvPr id="6" name="Textfeld 5"/>
          <p:cNvSpPr txBox="1"/>
          <p:nvPr/>
        </p:nvSpPr>
        <p:spPr>
          <a:xfrm>
            <a:off x="759124" y="1733910"/>
            <a:ext cx="4925684" cy="5078313"/>
          </a:xfrm>
          <a:prstGeom prst="rect">
            <a:avLst/>
          </a:prstGeom>
          <a:noFill/>
        </p:spPr>
        <p:txBody>
          <a:bodyPr wrap="square" rtlCol="0">
            <a:spAutoFit/>
          </a:bodyPr>
          <a:lstStyle/>
          <a:p>
            <a:r>
              <a:rPr lang="de-DE" b="1" dirty="0"/>
              <a:t>Wettbewerbs­reihe "Land und </a:t>
            </a:r>
            <a:r>
              <a:rPr lang="de-DE" b="1" dirty="0" smtClean="0"/>
              <a:t>Leute„</a:t>
            </a:r>
          </a:p>
          <a:p>
            <a:endParaRPr lang="de-DE" b="1" dirty="0"/>
          </a:p>
          <a:p>
            <a:r>
              <a:rPr lang="de-DE" dirty="0" smtClean="0"/>
              <a:t>Wettbewerb soll:</a:t>
            </a:r>
          </a:p>
          <a:p>
            <a:pPr marL="285750" indent="-285750">
              <a:buFontTx/>
              <a:buChar char="-"/>
            </a:pPr>
            <a:r>
              <a:rPr lang="de-DE" dirty="0" smtClean="0"/>
              <a:t>Entwicklung in kleinen Gemeinden beleben</a:t>
            </a:r>
          </a:p>
          <a:p>
            <a:pPr marL="285750" indent="-285750">
              <a:buFontTx/>
              <a:buChar char="-"/>
            </a:pPr>
            <a:r>
              <a:rPr lang="de-DE" dirty="0" smtClean="0"/>
              <a:t>Entwicklungschancen </a:t>
            </a:r>
            <a:r>
              <a:rPr lang="de-DE" dirty="0"/>
              <a:t>von kleinen Gemeinden aktiv </a:t>
            </a:r>
            <a:r>
              <a:rPr lang="de-DE" dirty="0" smtClean="0"/>
              <a:t>beeinflussen </a:t>
            </a:r>
          </a:p>
          <a:p>
            <a:pPr marL="285750" indent="-285750">
              <a:buFontTx/>
              <a:buChar char="-"/>
            </a:pPr>
            <a:r>
              <a:rPr lang="de-DE" dirty="0" smtClean="0"/>
              <a:t>örtlichen </a:t>
            </a:r>
            <a:r>
              <a:rPr lang="de-DE" dirty="0"/>
              <a:t>Perspektiven </a:t>
            </a:r>
            <a:r>
              <a:rPr lang="de-DE" dirty="0" smtClean="0"/>
              <a:t>stärken</a:t>
            </a:r>
          </a:p>
          <a:p>
            <a:pPr marL="285750" indent="-285750">
              <a:buFontTx/>
              <a:buChar char="-"/>
            </a:pPr>
            <a:endParaRPr lang="de-DE" dirty="0"/>
          </a:p>
          <a:p>
            <a:r>
              <a:rPr lang="de-DE" b="1" dirty="0" smtClean="0"/>
              <a:t>Thema: „Mehr </a:t>
            </a:r>
            <a:r>
              <a:rPr lang="de-DE" b="1" dirty="0"/>
              <a:t>Orte für </a:t>
            </a:r>
            <a:r>
              <a:rPr lang="de-DE" b="1" dirty="0" smtClean="0"/>
              <a:t>Viele“</a:t>
            </a:r>
          </a:p>
          <a:p>
            <a:pPr marL="285750" indent="-285750">
              <a:buFontTx/>
              <a:buChar char="-"/>
            </a:pPr>
            <a:r>
              <a:rPr lang="de-DE" dirty="0" smtClean="0"/>
              <a:t>Orte, die </a:t>
            </a:r>
            <a:r>
              <a:rPr lang="de-DE" dirty="0"/>
              <a:t>Menschen </a:t>
            </a:r>
            <a:r>
              <a:rPr lang="de-DE" dirty="0" smtClean="0"/>
              <a:t>anziehen</a:t>
            </a:r>
          </a:p>
          <a:p>
            <a:pPr marL="285750" indent="-285750">
              <a:buFontTx/>
              <a:buChar char="-"/>
            </a:pPr>
            <a:r>
              <a:rPr lang="de-DE" dirty="0" smtClean="0"/>
              <a:t> ein </a:t>
            </a:r>
            <a:r>
              <a:rPr lang="de-DE" dirty="0"/>
              <a:t>sozialer Treffpunkt im </a:t>
            </a:r>
            <a:r>
              <a:rPr lang="de-DE" dirty="0" smtClean="0"/>
              <a:t>Dorf sind</a:t>
            </a:r>
            <a:endParaRPr lang="de-DE" dirty="0"/>
          </a:p>
          <a:p>
            <a:endParaRPr lang="de-DE" dirty="0" smtClean="0"/>
          </a:p>
          <a:p>
            <a:r>
              <a:rPr lang="de-DE" dirty="0" smtClean="0"/>
              <a:t>Infos zum </a:t>
            </a:r>
            <a:r>
              <a:rPr lang="de-DE" dirty="0"/>
              <a:t>Wettbewerb und zur Teilnahme: </a:t>
            </a:r>
            <a:r>
              <a:rPr lang="de-DE" dirty="0">
                <a:hlinkClick r:id="rId4"/>
              </a:rPr>
              <a:t>land-und-leute.org</a:t>
            </a:r>
            <a:endParaRPr lang="de-DE" dirty="0"/>
          </a:p>
          <a:p>
            <a:r>
              <a:rPr lang="de-DE" b="1" dirty="0" smtClean="0"/>
              <a:t/>
            </a:r>
            <a:br>
              <a:rPr lang="de-DE" b="1" dirty="0" smtClean="0"/>
            </a:br>
            <a:r>
              <a:rPr lang="de-DE" b="1" dirty="0" smtClean="0"/>
              <a:t>Bewerbung </a:t>
            </a:r>
            <a:r>
              <a:rPr lang="de-DE" b="1" dirty="0"/>
              <a:t>bis zum 17. März 2025</a:t>
            </a:r>
            <a:r>
              <a:rPr lang="de-DE" dirty="0"/>
              <a:t/>
            </a:r>
            <a:br>
              <a:rPr lang="de-DE" dirty="0"/>
            </a:br>
            <a:endParaRPr lang="de-DE" dirty="0" smtClean="0"/>
          </a:p>
          <a:p>
            <a:endParaRPr lang="de-DE" dirty="0"/>
          </a:p>
        </p:txBody>
      </p:sp>
      <p:pic>
        <p:nvPicPr>
          <p:cNvPr id="8" name="Grafik 7"/>
          <p:cNvPicPr>
            <a:picLocks noChangeAspect="1"/>
          </p:cNvPicPr>
          <p:nvPr/>
        </p:nvPicPr>
        <p:blipFill>
          <a:blip r:embed="rId5"/>
          <a:stretch>
            <a:fillRect/>
          </a:stretch>
        </p:blipFill>
        <p:spPr>
          <a:xfrm>
            <a:off x="5771676" y="3419736"/>
            <a:ext cx="3978223" cy="3530344"/>
          </a:xfrm>
          <a:prstGeom prst="rect">
            <a:avLst/>
          </a:prstGeom>
        </p:spPr>
      </p:pic>
    </p:spTree>
    <p:extLst>
      <p:ext uri="{BB962C8B-B14F-4D97-AF65-F5344CB8AC3E}">
        <p14:creationId xmlns:p14="http://schemas.microsoft.com/office/powerpoint/2010/main" val="192822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39306" y="296528"/>
            <a:ext cx="4155056" cy="6186309"/>
          </a:xfrm>
          <a:prstGeom prst="rect">
            <a:avLst/>
          </a:prstGeom>
        </p:spPr>
        <p:txBody>
          <a:bodyPr wrap="square">
            <a:spAutoFit/>
          </a:bodyPr>
          <a:lstStyle/>
          <a:p>
            <a:r>
              <a:rPr lang="de-DE" b="1" dirty="0"/>
              <a:t>Kriterien</a:t>
            </a:r>
          </a:p>
          <a:p>
            <a:endParaRPr lang="de-DE" b="1" dirty="0" smtClean="0"/>
          </a:p>
          <a:p>
            <a:r>
              <a:rPr lang="de-DE" b="1" dirty="0" smtClean="0"/>
              <a:t>Bewerben </a:t>
            </a:r>
            <a:r>
              <a:rPr lang="de-DE" b="1" dirty="0"/>
              <a:t>können sich Engagierte und Initiativen aus ländlich geprägten Dörfern, Ortsteilen und Kleinstädten mit bis zu 10.000 </a:t>
            </a:r>
            <a:r>
              <a:rPr lang="de-DE" b="1" dirty="0" err="1"/>
              <a:t>Einwohner:innen</a:t>
            </a:r>
            <a:r>
              <a:rPr lang="de-DE" b="1" dirty="0"/>
              <a:t>. Der Wettbewerb ist offen für </a:t>
            </a:r>
            <a:r>
              <a:rPr lang="de-DE" b="1" dirty="0" err="1"/>
              <a:t>Teilnehmer:innen</a:t>
            </a:r>
            <a:r>
              <a:rPr lang="de-DE" b="1" dirty="0"/>
              <a:t> aus Deutschland, Österreich und der Schweiz.</a:t>
            </a:r>
          </a:p>
          <a:p>
            <a:endParaRPr lang="de-DE" dirty="0" smtClean="0"/>
          </a:p>
          <a:p>
            <a:r>
              <a:rPr lang="de-DE" dirty="0" smtClean="0"/>
              <a:t>Eingereicht </a:t>
            </a:r>
            <a:r>
              <a:rPr lang="de-DE" dirty="0"/>
              <a:t>werden können verschiedene Formen von Angeboten, Konzepten und Beispielen, unabhängig davon, wer die Trägerschaft übernimmt. Die eingereichten Beiträge müssen den Kriterien des Wettbewerbs entsprechen und werden nach einer formalen Prüfung von der Jury auf ihre inhaltliche Übereinstimmung mit der Wettbewerbsaufgabe hin bewertet.</a:t>
            </a:r>
          </a:p>
        </p:txBody>
      </p:sp>
      <p:sp>
        <p:nvSpPr>
          <p:cNvPr id="7" name="Rechteck 6"/>
          <p:cNvSpPr/>
          <p:nvPr/>
        </p:nvSpPr>
        <p:spPr>
          <a:xfrm>
            <a:off x="5115463" y="296528"/>
            <a:ext cx="6728605" cy="6771084"/>
          </a:xfrm>
          <a:prstGeom prst="rect">
            <a:avLst/>
          </a:prstGeom>
        </p:spPr>
        <p:txBody>
          <a:bodyPr wrap="square">
            <a:spAutoFit/>
          </a:bodyPr>
          <a:lstStyle/>
          <a:p>
            <a:endParaRPr lang="de-DE" dirty="0"/>
          </a:p>
          <a:p>
            <a:r>
              <a:rPr lang="de-DE" sz="1600" dirty="0"/>
              <a:t>    … </a:t>
            </a:r>
            <a:r>
              <a:rPr lang="de-DE" sz="1600" dirty="0" smtClean="0"/>
              <a:t> kreative Nutzungskonzepte </a:t>
            </a:r>
            <a:r>
              <a:rPr lang="de-DE" sz="1600" dirty="0"/>
              <a:t>Gebäude wieder mit Leben füllen oder bestehende Nutzungen ergänzen und für neue </a:t>
            </a:r>
            <a:r>
              <a:rPr lang="de-DE" sz="1600" dirty="0" err="1"/>
              <a:t>Akteur:innen</a:t>
            </a:r>
            <a:r>
              <a:rPr lang="de-DE" sz="1600" dirty="0"/>
              <a:t> </a:t>
            </a:r>
            <a:r>
              <a:rPr lang="de-DE" sz="1600" dirty="0" smtClean="0"/>
              <a:t>öffnen</a:t>
            </a:r>
          </a:p>
          <a:p>
            <a:endParaRPr lang="de-DE" sz="1600" dirty="0"/>
          </a:p>
          <a:p>
            <a:r>
              <a:rPr lang="de-DE" sz="1600" dirty="0"/>
              <a:t>    … der gewachsenen sozialen und kulturellen Bedeutung dieser Orte Aufmerksamkeit schenken und sie bei ihrer Aktivierung </a:t>
            </a:r>
            <a:r>
              <a:rPr lang="de-DE" sz="1600" dirty="0" smtClean="0"/>
              <a:t>berücksichtigen</a:t>
            </a:r>
            <a:br>
              <a:rPr lang="de-DE" sz="1600" dirty="0" smtClean="0"/>
            </a:br>
            <a:endParaRPr lang="de-DE" sz="1600" dirty="0"/>
          </a:p>
          <a:p>
            <a:r>
              <a:rPr lang="de-DE" sz="1600" dirty="0"/>
              <a:t>    … in Begegnungsräumen Menschen unterschiedlicher sozialer Schicht, Herkunft und Generationen </a:t>
            </a:r>
            <a:r>
              <a:rPr lang="de-DE" sz="1600" dirty="0" smtClean="0"/>
              <a:t>zusammenführen</a:t>
            </a:r>
          </a:p>
          <a:p>
            <a:endParaRPr lang="de-DE" sz="1600" dirty="0"/>
          </a:p>
          <a:p>
            <a:r>
              <a:rPr lang="de-DE" sz="1600" dirty="0"/>
              <a:t>    … den sozialen Zusammenhalt und das Miteinander stärken und einen Ort für gemeinwohlorientierte Vereine, Gemeinschaften oder Initiativen bieten</a:t>
            </a:r>
          </a:p>
          <a:p>
            <a:endParaRPr lang="de-DE" sz="1600" dirty="0"/>
          </a:p>
          <a:p>
            <a:r>
              <a:rPr lang="de-DE" sz="1600" dirty="0"/>
              <a:t>    … Orte des Austausches und der Diskussionen schaffen, in denen demokratische Praxis gelebt wird, und die dazu anregen, Verantwortung für die Gemeinschaft und das Umfeld zu </a:t>
            </a:r>
            <a:r>
              <a:rPr lang="de-DE" sz="1600" dirty="0" smtClean="0"/>
              <a:t>übernehmen</a:t>
            </a:r>
            <a:br>
              <a:rPr lang="de-DE" sz="1600" dirty="0" smtClean="0"/>
            </a:br>
            <a:endParaRPr lang="de-DE" sz="1600" dirty="0"/>
          </a:p>
          <a:p>
            <a:r>
              <a:rPr lang="de-DE" sz="1600" dirty="0"/>
              <a:t>    … Leerstände als Potenzialräume ins Bewusstsein rücken und Erfahrungswissen über kluge Nutzungskombinationen, </a:t>
            </a:r>
            <a:r>
              <a:rPr lang="de-DE" sz="1600" dirty="0" smtClean="0"/>
              <a:t/>
            </a:r>
            <a:br>
              <a:rPr lang="de-DE" sz="1600" dirty="0" smtClean="0"/>
            </a:br>
            <a:r>
              <a:rPr lang="de-DE" sz="1600" dirty="0" smtClean="0"/>
              <a:t>Organisationsformen </a:t>
            </a:r>
            <a:r>
              <a:rPr lang="de-DE" sz="1600" dirty="0"/>
              <a:t>oder Betreiberstrukturen zugänglich </a:t>
            </a:r>
            <a:r>
              <a:rPr lang="de-DE" sz="1600" dirty="0" smtClean="0"/>
              <a:t>machen</a:t>
            </a:r>
            <a:br>
              <a:rPr lang="de-DE" sz="1600" dirty="0" smtClean="0"/>
            </a:br>
            <a:endParaRPr lang="de-DE" sz="1600" dirty="0"/>
          </a:p>
          <a:p>
            <a:r>
              <a:rPr lang="de-DE" sz="1600" dirty="0"/>
              <a:t>    … gemeinsam von oder mit lokalen </a:t>
            </a:r>
            <a:r>
              <a:rPr lang="de-DE" sz="1600" dirty="0" err="1"/>
              <a:t>Akteur:innen</a:t>
            </a:r>
            <a:r>
              <a:rPr lang="de-DE" sz="1600" dirty="0"/>
              <a:t> entwickelt und umgesetzt werden und sich am Bedarf und den Potenzialen des Ortes orientieren</a:t>
            </a:r>
          </a:p>
          <a:p>
            <a:endParaRPr lang="de-DE" sz="1600" dirty="0"/>
          </a:p>
        </p:txBody>
      </p:sp>
    </p:spTree>
    <p:extLst>
      <p:ext uri="{BB962C8B-B14F-4D97-AF65-F5344CB8AC3E}">
        <p14:creationId xmlns:p14="http://schemas.microsoft.com/office/powerpoint/2010/main" val="48947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253396"/>
            <a:ext cx="4314825" cy="1257300"/>
          </a:xfrm>
          <a:prstGeom prst="rect">
            <a:avLst/>
          </a:prstGeom>
        </p:spPr>
      </p:pic>
      <p:sp>
        <p:nvSpPr>
          <p:cNvPr id="4" name="Rechteck 3"/>
          <p:cNvSpPr/>
          <p:nvPr/>
        </p:nvSpPr>
        <p:spPr>
          <a:xfrm>
            <a:off x="416901" y="1510696"/>
            <a:ext cx="4788145" cy="4801314"/>
          </a:xfrm>
          <a:prstGeom prst="rect">
            <a:avLst/>
          </a:prstGeom>
        </p:spPr>
        <p:txBody>
          <a:bodyPr wrap="square">
            <a:spAutoFit/>
          </a:bodyPr>
          <a:lstStyle/>
          <a:p>
            <a:pPr>
              <a:buFont typeface="Arial" panose="020B0604020202020204" pitchFamily="34" charset="0"/>
              <a:buChar char="•"/>
            </a:pPr>
            <a:r>
              <a:rPr lang="de-DE" dirty="0" smtClean="0"/>
              <a:t>Der </a:t>
            </a:r>
            <a:r>
              <a:rPr lang="de-DE" dirty="0"/>
              <a:t>Ort des beantragten Projektes muss im Netzgebiet von </a:t>
            </a:r>
            <a:r>
              <a:rPr lang="de-DE" dirty="0" err="1"/>
              <a:t>enviaM</a:t>
            </a:r>
            <a:r>
              <a:rPr lang="de-DE" dirty="0"/>
              <a:t> und/oder MITGAS liegen. </a:t>
            </a:r>
          </a:p>
          <a:p>
            <a:pPr>
              <a:buFont typeface="Arial" panose="020B0604020202020204" pitchFamily="34" charset="0"/>
              <a:buChar char="•"/>
            </a:pPr>
            <a:r>
              <a:rPr lang="de-DE" dirty="0" smtClean="0"/>
              <a:t> nur </a:t>
            </a:r>
            <a:r>
              <a:rPr lang="de-DE" dirty="0"/>
              <a:t>konkrete Projekte </a:t>
            </a:r>
            <a:r>
              <a:rPr lang="de-DE" dirty="0" smtClean="0"/>
              <a:t>gefördert</a:t>
            </a:r>
          </a:p>
          <a:p>
            <a:pPr>
              <a:buFont typeface="Arial" panose="020B0604020202020204" pitchFamily="34" charset="0"/>
              <a:buChar char="•"/>
            </a:pPr>
            <a:r>
              <a:rPr lang="de-DE" dirty="0" smtClean="0"/>
              <a:t> keine Investitionen </a:t>
            </a:r>
            <a:r>
              <a:rPr lang="de-DE" dirty="0"/>
              <a:t>und </a:t>
            </a:r>
            <a:r>
              <a:rPr lang="de-DE" dirty="0" smtClean="0"/>
              <a:t>Baumaßnahmen</a:t>
            </a:r>
          </a:p>
          <a:p>
            <a:pPr>
              <a:buFont typeface="Arial" panose="020B0604020202020204" pitchFamily="34" charset="0"/>
              <a:buChar char="•"/>
            </a:pPr>
            <a:r>
              <a:rPr lang="de-DE" dirty="0" smtClean="0"/>
              <a:t> innovative </a:t>
            </a:r>
            <a:r>
              <a:rPr lang="de-DE" dirty="0"/>
              <a:t>Projekte im Bereich "Jugend-Bildung-Zukunft" unter Beteiligung der </a:t>
            </a:r>
            <a:r>
              <a:rPr lang="de-DE" dirty="0" smtClean="0"/>
              <a:t>Heranwachsenden</a:t>
            </a:r>
          </a:p>
          <a:p>
            <a:pPr>
              <a:buFont typeface="Arial" panose="020B0604020202020204" pitchFamily="34" charset="0"/>
              <a:buChar char="•"/>
            </a:pPr>
            <a:r>
              <a:rPr lang="de-DE" dirty="0"/>
              <a:t> </a:t>
            </a:r>
            <a:r>
              <a:rPr lang="de-DE" dirty="0" smtClean="0"/>
              <a:t>sowie </a:t>
            </a:r>
            <a:r>
              <a:rPr lang="de-DE" dirty="0"/>
              <a:t>Jubiläen und Traditionsfeste. Kommunen- oder Vereinsjubiläen (Sport- und Heimatvereine) werden nur in 25er-Schritten gefördert. </a:t>
            </a:r>
            <a:r>
              <a:rPr lang="de-DE" dirty="0" smtClean="0"/>
              <a:t/>
            </a:r>
            <a:br>
              <a:rPr lang="de-DE" dirty="0" smtClean="0"/>
            </a:br>
            <a:endParaRPr lang="de-DE" dirty="0"/>
          </a:p>
          <a:p>
            <a:r>
              <a:rPr lang="de-DE" sz="2400" dirty="0" smtClean="0">
                <a:solidFill>
                  <a:srgbClr val="FF0000"/>
                </a:solidFill>
              </a:rPr>
              <a:t>Einsendeschluss </a:t>
            </a:r>
            <a:r>
              <a:rPr lang="de-DE" sz="2400" dirty="0">
                <a:solidFill>
                  <a:srgbClr val="FF0000"/>
                </a:solidFill>
              </a:rPr>
              <a:t>aller Anträge ist der 31. August des laufenden Jahres</a:t>
            </a:r>
            <a:r>
              <a:rPr lang="de-DE" dirty="0" smtClean="0"/>
              <a:t>.</a:t>
            </a:r>
            <a:endParaRPr lang="de-DE" dirty="0"/>
          </a:p>
        </p:txBody>
      </p:sp>
      <p:sp>
        <p:nvSpPr>
          <p:cNvPr id="5" name="Textfeld 4"/>
          <p:cNvSpPr txBox="1"/>
          <p:nvPr/>
        </p:nvSpPr>
        <p:spPr>
          <a:xfrm>
            <a:off x="5621947" y="253396"/>
            <a:ext cx="6427596" cy="6186309"/>
          </a:xfrm>
          <a:prstGeom prst="rect">
            <a:avLst/>
          </a:prstGeom>
          <a:noFill/>
        </p:spPr>
        <p:txBody>
          <a:bodyPr wrap="square" rtlCol="0">
            <a:spAutoFit/>
          </a:bodyPr>
          <a:lstStyle/>
          <a:p>
            <a:pPr>
              <a:buFont typeface="Arial" panose="020B0604020202020204" pitchFamily="34" charset="0"/>
              <a:buChar char="•"/>
            </a:pPr>
            <a:r>
              <a:rPr lang="de-DE" dirty="0"/>
              <a:t>Die Anträge müssen </a:t>
            </a:r>
            <a:r>
              <a:rPr lang="de-DE" dirty="0" smtClean="0">
                <a:solidFill>
                  <a:srgbClr val="FF0000"/>
                </a:solidFill>
              </a:rPr>
              <a:t>mindestens </a:t>
            </a:r>
            <a:r>
              <a:rPr lang="de-DE" dirty="0">
                <a:solidFill>
                  <a:srgbClr val="FF0000"/>
                </a:solidFill>
              </a:rPr>
              <a:t>sechs Wochen </a:t>
            </a:r>
            <a:r>
              <a:rPr lang="de-DE" dirty="0"/>
              <a:t>vor Veranstaltungsbeginn eingereicht werden. </a:t>
            </a:r>
          </a:p>
          <a:p>
            <a:pPr>
              <a:buFont typeface="Arial" panose="020B0604020202020204" pitchFamily="34" charset="0"/>
              <a:buChar char="•"/>
            </a:pPr>
            <a:r>
              <a:rPr lang="de-DE" dirty="0"/>
              <a:t>Gleiche Projekte werden </a:t>
            </a:r>
            <a:r>
              <a:rPr lang="de-DE" dirty="0">
                <a:solidFill>
                  <a:srgbClr val="FF0000"/>
                </a:solidFill>
              </a:rPr>
              <a:t>nur zwei Jahre hintereinander </a:t>
            </a:r>
            <a:r>
              <a:rPr lang="de-DE" dirty="0"/>
              <a:t>gefördert. </a:t>
            </a:r>
            <a:endParaRPr lang="de-DE" dirty="0" smtClean="0"/>
          </a:p>
          <a:p>
            <a:pPr>
              <a:buFont typeface="Arial" panose="020B0604020202020204" pitchFamily="34" charset="0"/>
              <a:buChar char="•"/>
            </a:pPr>
            <a:r>
              <a:rPr lang="de-DE" dirty="0"/>
              <a:t> </a:t>
            </a:r>
            <a:r>
              <a:rPr lang="de-DE" dirty="0" smtClean="0"/>
              <a:t>Ausgeschlossen </a:t>
            </a:r>
            <a:r>
              <a:rPr lang="de-DE" dirty="0"/>
              <a:t>sind Förderungen für Kampfsportarten (ausgenommen Präventionsprojekte für Heranwachsende) sowie Projekte mit Tieren und Motorsportprojekte/-veranstaltungen. </a:t>
            </a:r>
            <a:endParaRPr lang="de-DE" dirty="0" smtClean="0"/>
          </a:p>
          <a:p>
            <a:pPr>
              <a:buFont typeface="Arial" panose="020B0604020202020204" pitchFamily="34" charset="0"/>
              <a:buChar char="•"/>
            </a:pPr>
            <a:endParaRPr lang="de-DE" dirty="0"/>
          </a:p>
          <a:p>
            <a:r>
              <a:rPr lang="de-DE" dirty="0" err="1" smtClean="0"/>
              <a:t>Sponsoringnehmer</a:t>
            </a:r>
            <a:r>
              <a:rPr lang="de-DE" dirty="0" smtClean="0"/>
              <a:t> erbringt kommunikative </a:t>
            </a:r>
            <a:r>
              <a:rPr lang="de-DE" dirty="0"/>
              <a:t>Gegenleistung. </a:t>
            </a:r>
            <a:r>
              <a:rPr lang="de-DE" dirty="0">
                <a:solidFill>
                  <a:srgbClr val="FF0000"/>
                </a:solidFill>
              </a:rPr>
              <a:t>Dies gilt auch für die Projekte unserer </a:t>
            </a:r>
            <a:r>
              <a:rPr lang="de-DE" dirty="0" err="1">
                <a:solidFill>
                  <a:srgbClr val="FF0000"/>
                </a:solidFill>
              </a:rPr>
              <a:t>Sponsoringfibel</a:t>
            </a:r>
            <a:r>
              <a:rPr lang="de-DE" dirty="0"/>
              <a:t>. </a:t>
            </a:r>
            <a:endParaRPr lang="de-DE" dirty="0" smtClean="0"/>
          </a:p>
          <a:p>
            <a:r>
              <a:rPr lang="de-DE" dirty="0" smtClean="0"/>
              <a:t>Diese </a:t>
            </a:r>
            <a:r>
              <a:rPr lang="de-DE" dirty="0"/>
              <a:t>Gegenleistungen wünschen wir uns von dir:</a:t>
            </a:r>
          </a:p>
          <a:p>
            <a:pPr>
              <a:buFont typeface="Arial" panose="020B0604020202020204" pitchFamily="34" charset="0"/>
              <a:buChar char="•"/>
            </a:pPr>
            <a:r>
              <a:rPr lang="de-DE" dirty="0" smtClean="0"/>
              <a:t> öffentlichkeitswirksame Vertragsübergabe</a:t>
            </a:r>
          </a:p>
          <a:p>
            <a:pPr>
              <a:buFont typeface="Arial" panose="020B0604020202020204" pitchFamily="34" charset="0"/>
              <a:buChar char="•"/>
            </a:pPr>
            <a:r>
              <a:rPr lang="de-DE" dirty="0"/>
              <a:t> </a:t>
            </a:r>
            <a:r>
              <a:rPr lang="de-DE" dirty="0" smtClean="0"/>
              <a:t>Nennung </a:t>
            </a:r>
            <a:r>
              <a:rPr lang="de-DE" dirty="0"/>
              <a:t>des Sponsors bei öffentlichkeitswirksamen Auftritten im Projekt (Reden) </a:t>
            </a:r>
          </a:p>
          <a:p>
            <a:pPr>
              <a:buFont typeface="Arial" panose="020B0604020202020204" pitchFamily="34" charset="0"/>
              <a:buChar char="•"/>
            </a:pPr>
            <a:r>
              <a:rPr lang="de-DE" dirty="0" smtClean="0"/>
              <a:t>P </a:t>
            </a:r>
            <a:r>
              <a:rPr lang="de-DE" dirty="0" err="1" smtClean="0"/>
              <a:t>räsentation</a:t>
            </a:r>
            <a:r>
              <a:rPr lang="de-DE" dirty="0" smtClean="0"/>
              <a:t> </a:t>
            </a:r>
            <a:r>
              <a:rPr lang="de-DE" dirty="0"/>
              <a:t>der von uns übermittelten Banner und Poster bei öffentlichkeitswirksamen Veranstaltungen </a:t>
            </a:r>
          </a:p>
          <a:p>
            <a:pPr>
              <a:buFont typeface="Arial" panose="020B0604020202020204" pitchFamily="34" charset="0"/>
              <a:buChar char="•"/>
            </a:pPr>
            <a:r>
              <a:rPr lang="de-DE" dirty="0" smtClean="0"/>
              <a:t> </a:t>
            </a:r>
            <a:r>
              <a:rPr lang="de-DE" dirty="0" err="1" smtClean="0"/>
              <a:t>enviaM</a:t>
            </a:r>
            <a:r>
              <a:rPr lang="de-DE" dirty="0" smtClean="0"/>
              <a:t>-</a:t>
            </a:r>
            <a:r>
              <a:rPr lang="de-DE" dirty="0"/>
              <a:t>/MITGAS-Logopräsentation auf relevanten Drucksachen zum Projekt (Programmhefte, Veranstaltungsplakate etc.) </a:t>
            </a:r>
          </a:p>
          <a:p>
            <a:pPr>
              <a:buFont typeface="Arial" panose="020B0604020202020204" pitchFamily="34" charset="0"/>
              <a:buChar char="•"/>
            </a:pPr>
            <a:r>
              <a:rPr lang="de-DE" dirty="0" smtClean="0"/>
              <a:t> Darüber </a:t>
            </a:r>
            <a:r>
              <a:rPr lang="de-DE" dirty="0"/>
              <a:t>hinaus können individuell weitere Gegenleistungen vereinbart werden</a:t>
            </a:r>
          </a:p>
        </p:txBody>
      </p:sp>
    </p:spTree>
    <p:extLst>
      <p:ext uri="{BB962C8B-B14F-4D97-AF65-F5344CB8AC3E}">
        <p14:creationId xmlns:p14="http://schemas.microsoft.com/office/powerpoint/2010/main" val="170240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401139" y="90624"/>
            <a:ext cx="3790950" cy="1390650"/>
          </a:xfrm>
          <a:prstGeom prst="rect">
            <a:avLst/>
          </a:prstGeom>
        </p:spPr>
      </p:pic>
      <p:sp>
        <p:nvSpPr>
          <p:cNvPr id="6" name="Textfeld 5"/>
          <p:cNvSpPr txBox="1"/>
          <p:nvPr/>
        </p:nvSpPr>
        <p:spPr>
          <a:xfrm>
            <a:off x="408757" y="1481274"/>
            <a:ext cx="3523162" cy="1200329"/>
          </a:xfrm>
          <a:prstGeom prst="rect">
            <a:avLst/>
          </a:prstGeom>
          <a:noFill/>
        </p:spPr>
        <p:txBody>
          <a:bodyPr wrap="square" rtlCol="0">
            <a:spAutoFit/>
          </a:bodyPr>
          <a:lstStyle/>
          <a:p>
            <a:r>
              <a:rPr lang="de-DE" b="1" dirty="0" smtClean="0"/>
              <a:t>Projekte </a:t>
            </a:r>
            <a:r>
              <a:rPr lang="de-DE" b="1" dirty="0"/>
              <a:t>in den Bereichen Kunst, Kultur, Sport, Jugend- und </a:t>
            </a:r>
            <a:r>
              <a:rPr lang="de-DE" b="1" dirty="0" smtClean="0"/>
              <a:t>Altenhilfe….sowie </a:t>
            </a:r>
            <a:r>
              <a:rPr lang="de-DE" b="1" dirty="0"/>
              <a:t>anderen gemeinnützigen </a:t>
            </a:r>
            <a:r>
              <a:rPr lang="de-DE" b="1" dirty="0" smtClean="0"/>
              <a:t>Projekten</a:t>
            </a:r>
            <a:endParaRPr lang="de-DE" dirty="0"/>
          </a:p>
        </p:txBody>
      </p:sp>
      <p:sp>
        <p:nvSpPr>
          <p:cNvPr id="7" name="Textfeld 6"/>
          <p:cNvSpPr txBox="1"/>
          <p:nvPr/>
        </p:nvSpPr>
        <p:spPr>
          <a:xfrm>
            <a:off x="408757" y="6421023"/>
            <a:ext cx="3335337" cy="369332"/>
          </a:xfrm>
          <a:prstGeom prst="rect">
            <a:avLst/>
          </a:prstGeom>
          <a:noFill/>
        </p:spPr>
        <p:txBody>
          <a:bodyPr wrap="none" rtlCol="0">
            <a:spAutoFit/>
          </a:bodyPr>
          <a:lstStyle/>
          <a:p>
            <a:r>
              <a:rPr lang="de-DE" dirty="0"/>
              <a:t>Kosten- und Finanzierungsplan</a:t>
            </a:r>
          </a:p>
        </p:txBody>
      </p:sp>
      <p:sp>
        <p:nvSpPr>
          <p:cNvPr id="8" name="Textfeld 7"/>
          <p:cNvSpPr txBox="1"/>
          <p:nvPr/>
        </p:nvSpPr>
        <p:spPr>
          <a:xfrm>
            <a:off x="408757" y="2750820"/>
            <a:ext cx="3581399" cy="3970318"/>
          </a:xfrm>
          <a:prstGeom prst="rect">
            <a:avLst/>
          </a:prstGeom>
          <a:noFill/>
        </p:spPr>
        <p:txBody>
          <a:bodyPr wrap="square" rtlCol="0">
            <a:spAutoFit/>
          </a:bodyPr>
          <a:lstStyle/>
          <a:p>
            <a:r>
              <a:rPr lang="de-DE" b="1" dirty="0" smtClean="0"/>
              <a:t>Projekte </a:t>
            </a:r>
            <a:r>
              <a:rPr lang="de-DE" b="1" dirty="0"/>
              <a:t>für </a:t>
            </a:r>
            <a:r>
              <a:rPr lang="de-DE" b="1" dirty="0" smtClean="0"/>
              <a:t>2026</a:t>
            </a:r>
            <a:endParaRPr lang="de-DE" b="1" dirty="0"/>
          </a:p>
          <a:p>
            <a:endParaRPr lang="de-DE" b="1" dirty="0" smtClean="0"/>
          </a:p>
          <a:p>
            <a:r>
              <a:rPr lang="de-DE" b="1" dirty="0" smtClean="0"/>
              <a:t>Insgesamt Förderbetrag </a:t>
            </a:r>
            <a:r>
              <a:rPr lang="de-DE" b="1" dirty="0"/>
              <a:t>in Höhe von 30.000 Euro </a:t>
            </a:r>
            <a:endParaRPr lang="de-DE" b="1" dirty="0" smtClean="0"/>
          </a:p>
          <a:p>
            <a:endParaRPr lang="de-DE" b="1" dirty="0"/>
          </a:p>
          <a:p>
            <a:r>
              <a:rPr lang="de-DE" b="1" dirty="0" smtClean="0"/>
              <a:t>möglichst </a:t>
            </a:r>
            <a:r>
              <a:rPr lang="de-DE" b="1" dirty="0"/>
              <a:t>große Breitenwirkung </a:t>
            </a:r>
            <a:r>
              <a:rPr lang="de-DE" b="1" dirty="0" smtClean="0"/>
              <a:t/>
            </a:r>
            <a:br>
              <a:rPr lang="de-DE" b="1" dirty="0" smtClean="0"/>
            </a:br>
            <a:r>
              <a:rPr lang="de-DE" b="1" dirty="0" smtClean="0"/>
              <a:t>Start frühestens </a:t>
            </a:r>
            <a:r>
              <a:rPr lang="de-DE" b="1" dirty="0"/>
              <a:t>im 1. Quartal 2026 beginnen</a:t>
            </a:r>
            <a:r>
              <a:rPr lang="de-DE" b="1" dirty="0" smtClean="0"/>
              <a:t>.</a:t>
            </a:r>
          </a:p>
          <a:p>
            <a:endParaRPr lang="de-DE" dirty="0"/>
          </a:p>
          <a:p>
            <a:r>
              <a:rPr lang="de-DE" dirty="0" smtClean="0"/>
              <a:t>Frist zum </a:t>
            </a:r>
            <a:r>
              <a:rPr lang="de-DE" dirty="0"/>
              <a:t>1. Oktober </a:t>
            </a:r>
            <a:r>
              <a:rPr lang="de-DE" dirty="0" smtClean="0"/>
              <a:t>2025</a:t>
            </a:r>
          </a:p>
          <a:p>
            <a:endParaRPr lang="de-DE" dirty="0"/>
          </a:p>
          <a:p>
            <a:r>
              <a:rPr lang="de-DE" dirty="0" smtClean="0"/>
              <a:t>Förderantrag online!</a:t>
            </a:r>
            <a:endParaRPr lang="de-DE" dirty="0"/>
          </a:p>
          <a:p>
            <a:endParaRPr lang="de-DE" dirty="0"/>
          </a:p>
        </p:txBody>
      </p:sp>
      <p:pic>
        <p:nvPicPr>
          <p:cNvPr id="9" name="Grafik 8"/>
          <p:cNvPicPr>
            <a:picLocks noChangeAspect="1"/>
          </p:cNvPicPr>
          <p:nvPr/>
        </p:nvPicPr>
        <p:blipFill>
          <a:blip r:embed="rId3"/>
          <a:stretch>
            <a:fillRect/>
          </a:stretch>
        </p:blipFill>
        <p:spPr>
          <a:xfrm>
            <a:off x="6492240" y="0"/>
            <a:ext cx="2750820" cy="1844125"/>
          </a:xfrm>
          <a:prstGeom prst="rect">
            <a:avLst/>
          </a:prstGeom>
        </p:spPr>
      </p:pic>
      <p:sp>
        <p:nvSpPr>
          <p:cNvPr id="10" name="Textfeld 9"/>
          <p:cNvSpPr txBox="1"/>
          <p:nvPr/>
        </p:nvSpPr>
        <p:spPr>
          <a:xfrm>
            <a:off x="5574030" y="1642824"/>
            <a:ext cx="5943056" cy="5078313"/>
          </a:xfrm>
          <a:prstGeom prst="rect">
            <a:avLst/>
          </a:prstGeom>
          <a:noFill/>
        </p:spPr>
        <p:txBody>
          <a:bodyPr wrap="square" rtlCol="0">
            <a:spAutoFit/>
          </a:bodyPr>
          <a:lstStyle/>
          <a:p>
            <a:r>
              <a:rPr lang="de-DE" dirty="0" smtClean="0"/>
              <a:t>Für </a:t>
            </a:r>
            <a:r>
              <a:rPr lang="de-DE" dirty="0"/>
              <a:t>jeden ehrenamtlich Tätigen </a:t>
            </a:r>
            <a:endParaRPr lang="de-DE" dirty="0" smtClean="0"/>
          </a:p>
          <a:p>
            <a:r>
              <a:rPr lang="de-DE" dirty="0" smtClean="0"/>
              <a:t>35 </a:t>
            </a:r>
            <a:r>
              <a:rPr lang="de-DE" dirty="0"/>
              <a:t>Euro bis zu 45 Euro monatlich </a:t>
            </a:r>
            <a:endParaRPr lang="de-DE" dirty="0" smtClean="0"/>
          </a:p>
          <a:p>
            <a:endParaRPr lang="de-DE" dirty="0"/>
          </a:p>
          <a:p>
            <a:r>
              <a:rPr lang="de-DE" dirty="0" smtClean="0"/>
              <a:t>Die </a:t>
            </a:r>
            <a:r>
              <a:rPr lang="de-DE" dirty="0"/>
              <a:t>Fördermittel werden von der Sächsischen Aufbaubank – Förderbank – (SAB) über die Bürgerstiftung Dresden (Erstempfänger) an die Projektträger (Letztempfänger) ausgereicht. </a:t>
            </a:r>
            <a:endParaRPr lang="de-DE" dirty="0" smtClean="0"/>
          </a:p>
          <a:p>
            <a:endParaRPr lang="de-DE" dirty="0"/>
          </a:p>
          <a:p>
            <a:r>
              <a:rPr lang="de-DE" dirty="0" smtClean="0"/>
              <a:t>Anträge </a:t>
            </a:r>
            <a:r>
              <a:rPr lang="de-DE" dirty="0"/>
              <a:t>auf Förderung sind bis zum 31. Oktober des Vorjahres bei der Bürgerstiftung Dresden einzureichen</a:t>
            </a:r>
            <a:r>
              <a:rPr lang="de-DE" dirty="0" smtClean="0"/>
              <a:t>.</a:t>
            </a:r>
          </a:p>
          <a:p>
            <a:r>
              <a:rPr lang="de-DE" dirty="0" smtClean="0"/>
              <a:t> </a:t>
            </a:r>
          </a:p>
          <a:p>
            <a:r>
              <a:rPr lang="de-DE" dirty="0" smtClean="0"/>
              <a:t>Die </a:t>
            </a:r>
            <a:r>
              <a:rPr lang="de-DE" dirty="0"/>
              <a:t>Antragstellung erfolgt ausschließlich elektronisch über ein Förderportal. </a:t>
            </a:r>
            <a:endParaRPr lang="de-DE" dirty="0" smtClean="0"/>
          </a:p>
          <a:p>
            <a:endParaRPr lang="de-DE" dirty="0"/>
          </a:p>
          <a:p>
            <a:endParaRPr lang="de-DE" dirty="0" smtClean="0"/>
          </a:p>
          <a:p>
            <a:r>
              <a:rPr lang="de-DE" b="1" dirty="0"/>
              <a:t>https://www.ehrenamt.sachsen.de/foerderprogramm-wir-fuer-sachsen.html</a:t>
            </a:r>
          </a:p>
          <a:p>
            <a:endParaRPr lang="de-DE" dirty="0"/>
          </a:p>
        </p:txBody>
      </p:sp>
    </p:spTree>
    <p:extLst>
      <p:ext uri="{BB962C8B-B14F-4D97-AF65-F5344CB8AC3E}">
        <p14:creationId xmlns:p14="http://schemas.microsoft.com/office/powerpoint/2010/main" val="2262006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33351" y="653500"/>
            <a:ext cx="4351564" cy="2080098"/>
          </a:xfrm>
          <a:prstGeom prst="rect">
            <a:avLst/>
          </a:prstGeom>
        </p:spPr>
      </p:pic>
      <p:sp>
        <p:nvSpPr>
          <p:cNvPr id="14" name="Textfeld 13"/>
          <p:cNvSpPr txBox="1"/>
          <p:nvPr/>
        </p:nvSpPr>
        <p:spPr>
          <a:xfrm>
            <a:off x="281819" y="3095170"/>
            <a:ext cx="7346647" cy="3139321"/>
          </a:xfrm>
          <a:prstGeom prst="rect">
            <a:avLst/>
          </a:prstGeom>
          <a:noFill/>
        </p:spPr>
        <p:txBody>
          <a:bodyPr wrap="square" rtlCol="0">
            <a:spAutoFit/>
          </a:bodyPr>
          <a:lstStyle/>
          <a:p>
            <a:r>
              <a:rPr lang="de-DE" b="1" dirty="0"/>
              <a:t>Kleinprojektefonds </a:t>
            </a:r>
          </a:p>
          <a:p>
            <a:r>
              <a:rPr lang="de-DE" dirty="0"/>
              <a:t>Mit dem Kleinprojektefonds fördert die Kulturstiftung des Freistaates Sachsen Kunst- und Kulturprojekte in den ländlichen Regionen Sachsens. Das Programm wurde 2019 ins Leben gerufen und bietet kleineren Projekten eine unkomplizierte und kurzfristige Fördermöglichkeit. Beantragt werden können 500 bis 5.000 Euro.</a:t>
            </a:r>
          </a:p>
          <a:p>
            <a:r>
              <a:rPr lang="de-DE" b="1" dirty="0">
                <a:solidFill>
                  <a:srgbClr val="FF0000"/>
                </a:solidFill>
              </a:rPr>
              <a:t>Antragszeitraum</a:t>
            </a:r>
          </a:p>
          <a:p>
            <a:r>
              <a:rPr lang="de-DE" b="1" dirty="0">
                <a:solidFill>
                  <a:srgbClr val="FF0000"/>
                </a:solidFill>
              </a:rPr>
              <a:t>17. Februar bis 31. März </a:t>
            </a:r>
            <a:r>
              <a:rPr lang="de-DE" b="1" dirty="0" smtClean="0">
                <a:solidFill>
                  <a:srgbClr val="FF0000"/>
                </a:solidFill>
              </a:rPr>
              <a:t>2025</a:t>
            </a:r>
          </a:p>
          <a:p>
            <a:endParaRPr lang="de-DE" b="1" dirty="0">
              <a:solidFill>
                <a:srgbClr val="FF0000"/>
              </a:solidFill>
            </a:endParaRPr>
          </a:p>
          <a:p>
            <a:r>
              <a:rPr lang="de-DE" b="1" dirty="0"/>
              <a:t>Infos: https://www.kdfs.de/stiftung</a:t>
            </a:r>
          </a:p>
          <a:p>
            <a:endParaRPr lang="de-DE" dirty="0"/>
          </a:p>
        </p:txBody>
      </p:sp>
    </p:spTree>
    <p:extLst>
      <p:ext uri="{BB962C8B-B14F-4D97-AF65-F5344CB8AC3E}">
        <p14:creationId xmlns:p14="http://schemas.microsoft.com/office/powerpoint/2010/main" val="219345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1"/>
                </a:solidFill>
              </a:rPr>
              <a:t>Tagesordnung</a:t>
            </a:r>
            <a:endParaRPr lang="de-DE" dirty="0">
              <a:solidFill>
                <a:schemeClr val="tx1"/>
              </a:solidFill>
            </a:endParaRPr>
          </a:p>
        </p:txBody>
      </p:sp>
      <p:sp>
        <p:nvSpPr>
          <p:cNvPr id="3" name="Inhaltsplatzhalter 2"/>
          <p:cNvSpPr>
            <a:spLocks noGrp="1"/>
          </p:cNvSpPr>
          <p:nvPr>
            <p:ph idx="1"/>
          </p:nvPr>
        </p:nvSpPr>
        <p:spPr/>
        <p:txBody>
          <a:bodyPr/>
          <a:lstStyle/>
          <a:p>
            <a:r>
              <a:rPr lang="de-DE" dirty="0" smtClean="0"/>
              <a:t>Begrüßung</a:t>
            </a:r>
          </a:p>
          <a:p>
            <a:r>
              <a:rPr lang="de-DE" dirty="0" smtClean="0"/>
              <a:t>Aufruf Vereinsförderung 2025 inkl. Zeitschiene</a:t>
            </a:r>
          </a:p>
          <a:p>
            <a:r>
              <a:rPr lang="de-DE" dirty="0" smtClean="0"/>
              <a:t>Übersicht Zahlen 2025</a:t>
            </a:r>
          </a:p>
          <a:p>
            <a:r>
              <a:rPr lang="de-DE" dirty="0" smtClean="0"/>
              <a:t>Alternative Wurzener Land Fest</a:t>
            </a:r>
          </a:p>
          <a:p>
            <a:r>
              <a:rPr lang="de-DE" dirty="0" smtClean="0"/>
              <a:t>Andere Fördertöpfe</a:t>
            </a:r>
          </a:p>
          <a:p>
            <a:r>
              <a:rPr lang="de-DE" dirty="0" smtClean="0"/>
              <a:t>Sonstiges</a:t>
            </a:r>
            <a:r>
              <a:rPr lang="de-DE" dirty="0"/>
              <a:t> </a:t>
            </a:r>
            <a:endParaRPr lang="de-DE" dirty="0" smtClean="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2652" y="5359756"/>
            <a:ext cx="1519347" cy="1498244"/>
          </a:xfrm>
          <a:prstGeom prst="rect">
            <a:avLst/>
          </a:prstGeom>
        </p:spPr>
      </p:pic>
    </p:spTree>
    <p:extLst>
      <p:ext uri="{BB962C8B-B14F-4D97-AF65-F5344CB8AC3E}">
        <p14:creationId xmlns:p14="http://schemas.microsoft.com/office/powerpoint/2010/main" val="48430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329185"/>
            <a:ext cx="11996928" cy="8449056"/>
          </a:xfrm>
        </p:spPr>
        <p:txBody>
          <a:bodyPr>
            <a:noAutofit/>
          </a:bodyPr>
          <a:lstStyle/>
          <a:p>
            <a:r>
              <a:rPr lang="de-DE" sz="4400" b="1" u="sng" dirty="0" smtClean="0"/>
              <a:t>Deutsche Stiftung für Engagement und Ehrenamt</a:t>
            </a:r>
          </a:p>
          <a:p>
            <a:pPr marL="0" indent="0">
              <a:buNone/>
            </a:pPr>
            <a:r>
              <a:rPr lang="de-DE" dirty="0" smtClean="0"/>
              <a:t>Bedingung Ländliche, </a:t>
            </a:r>
            <a:r>
              <a:rPr lang="de-DE" dirty="0"/>
              <a:t>Strukturschwache Region</a:t>
            </a:r>
            <a:br>
              <a:rPr lang="de-DE" dirty="0"/>
            </a:br>
            <a:r>
              <a:rPr lang="de-DE" dirty="0" smtClean="0"/>
              <a:t>bis </a:t>
            </a:r>
            <a:r>
              <a:rPr lang="de-DE" dirty="0"/>
              <a:t>zu 1.500 </a:t>
            </a:r>
            <a:r>
              <a:rPr lang="de-DE" dirty="0" smtClean="0"/>
              <a:t/>
            </a:r>
            <a:br>
              <a:rPr lang="de-DE" dirty="0" smtClean="0"/>
            </a:br>
            <a:r>
              <a:rPr lang="de-DE" dirty="0" smtClean="0"/>
              <a:t>DSEE </a:t>
            </a:r>
            <a:r>
              <a:rPr lang="de-DE" dirty="0"/>
              <a:t>übernimmt bis zu 90 Prozent der Gesamtausgaben </a:t>
            </a:r>
            <a:r>
              <a:rPr lang="de-DE" dirty="0" smtClean="0"/>
              <a:t/>
            </a:r>
            <a:br>
              <a:rPr lang="de-DE" dirty="0" smtClean="0"/>
            </a:br>
            <a:endParaRPr lang="de-DE" dirty="0" smtClean="0"/>
          </a:p>
          <a:p>
            <a:r>
              <a:rPr lang="de-DE" dirty="0" smtClean="0"/>
              <a:t>Projekte </a:t>
            </a:r>
            <a:r>
              <a:rPr lang="de-DE" dirty="0"/>
              <a:t>können in der Regel acht Wochen nach Antragstellung beginnen und müssen </a:t>
            </a:r>
            <a:r>
              <a:rPr lang="de-DE" dirty="0" smtClean="0"/>
              <a:t/>
            </a:r>
            <a:br>
              <a:rPr lang="de-DE" dirty="0" smtClean="0"/>
            </a:br>
            <a:r>
              <a:rPr lang="de-DE" dirty="0" smtClean="0"/>
              <a:t>innerhalb </a:t>
            </a:r>
            <a:r>
              <a:rPr lang="de-DE" dirty="0"/>
              <a:t>des laufenden Kalenderjahres abgeschlossen werden. </a:t>
            </a:r>
          </a:p>
          <a:p>
            <a:r>
              <a:rPr lang="de-DE" dirty="0" smtClean="0"/>
              <a:t>Die </a:t>
            </a:r>
            <a:r>
              <a:rPr lang="de-DE" dirty="0"/>
              <a:t>Antragstellung ist fortlaufend möglich.</a:t>
            </a:r>
          </a:p>
          <a:p>
            <a:r>
              <a:rPr lang="de-DE" dirty="0" smtClean="0"/>
              <a:t>Was? Die </a:t>
            </a:r>
            <a:r>
              <a:rPr lang="de-DE" dirty="0"/>
              <a:t>Moderation </a:t>
            </a:r>
            <a:r>
              <a:rPr lang="de-DE" dirty="0" smtClean="0"/>
              <a:t>für Workshop</a:t>
            </a:r>
            <a:r>
              <a:rPr lang="de-DE" dirty="0"/>
              <a:t>, </a:t>
            </a:r>
            <a:r>
              <a:rPr lang="de-DE" dirty="0" smtClean="0"/>
              <a:t>Programmierung </a:t>
            </a:r>
            <a:r>
              <a:rPr lang="de-DE" dirty="0"/>
              <a:t>der neuen Webseite oder die Snacks bei der </a:t>
            </a:r>
            <a:r>
              <a:rPr lang="de-DE" dirty="0" smtClean="0"/>
              <a:t>Schnupperaktion, Mitmachaktion, Werbung, Ausflug als Dankeschön, Sach- </a:t>
            </a:r>
            <a:r>
              <a:rPr lang="de-DE" dirty="0"/>
              <a:t>und Honorarausgaben </a:t>
            </a:r>
            <a:endParaRPr lang="de-DE" dirty="0" smtClean="0"/>
          </a:p>
          <a:p>
            <a:endParaRPr lang="de-DE" dirty="0"/>
          </a:p>
          <a:p>
            <a:r>
              <a:rPr lang="de-DE" dirty="0" smtClean="0"/>
              <a:t>KEINE !!! Personalkosten.</a:t>
            </a:r>
          </a:p>
          <a:p>
            <a:r>
              <a:rPr lang="de-DE" dirty="0">
                <a:solidFill>
                  <a:srgbClr val="FF0000"/>
                </a:solidFill>
              </a:rPr>
              <a:t>Antrag online: https://www.deutsche-stiftung-engagement-und-ehrenamt.de/foerderung/mikrofoerderprogramm/</a:t>
            </a:r>
            <a:endParaRPr lang="de-DE" dirty="0" smtClean="0">
              <a:solidFill>
                <a:srgbClr val="FF0000"/>
              </a:solidFill>
            </a:endParaRPr>
          </a:p>
        </p:txBody>
      </p:sp>
    </p:spTree>
    <p:extLst>
      <p:ext uri="{BB962C8B-B14F-4D97-AF65-F5344CB8AC3E}">
        <p14:creationId xmlns:p14="http://schemas.microsoft.com/office/powerpoint/2010/main" val="180292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7559" y="2504826"/>
            <a:ext cx="11996928" cy="8449056"/>
          </a:xfrm>
        </p:spPr>
        <p:txBody>
          <a:bodyPr>
            <a:noAutofit/>
          </a:bodyPr>
          <a:lstStyle/>
          <a:p>
            <a:r>
              <a:rPr lang="de-DE" b="1" dirty="0" smtClean="0">
                <a:solidFill>
                  <a:schemeClr val="tx1"/>
                </a:solidFill>
              </a:rPr>
              <a:t>Penny </a:t>
            </a:r>
            <a:r>
              <a:rPr lang="de-DE" dirty="0" smtClean="0">
                <a:solidFill>
                  <a:schemeClr val="tx1"/>
                </a:solidFill>
              </a:rPr>
              <a:t> abgeschlossen – Möglichkeit Erinnerung per Email für 2027</a:t>
            </a:r>
          </a:p>
          <a:p>
            <a:r>
              <a:rPr lang="de-DE" b="1" dirty="0" smtClean="0"/>
              <a:t>Netto: SAVE </a:t>
            </a:r>
            <a:r>
              <a:rPr lang="de-DE" b="1" dirty="0"/>
              <a:t>THE DATE: </a:t>
            </a:r>
            <a:r>
              <a:rPr lang="de-DE" b="1" dirty="0">
                <a:solidFill>
                  <a:srgbClr val="FF0000"/>
                </a:solidFill>
              </a:rPr>
              <a:t>10.03.2025</a:t>
            </a:r>
          </a:p>
          <a:p>
            <a:pPr marL="0" indent="0">
              <a:buNone/>
            </a:pPr>
            <a:r>
              <a:rPr lang="de-DE" dirty="0"/>
              <a:t>Denn dann beginnt der Bewerbungszeitraum für die Aktion 2025! </a:t>
            </a:r>
            <a:endParaRPr lang="de-DE" dirty="0" smtClean="0"/>
          </a:p>
          <a:p>
            <a:pPr marL="0" indent="0">
              <a:buNone/>
            </a:pPr>
            <a:r>
              <a:rPr lang="de-DE" dirty="0" smtClean="0"/>
              <a:t>Weitere </a:t>
            </a:r>
            <a:r>
              <a:rPr lang="de-DE" dirty="0"/>
              <a:t>Informationen findet ihr ab </a:t>
            </a:r>
            <a:r>
              <a:rPr lang="de-DE" dirty="0" smtClean="0"/>
              <a:t>Februar auf web-Seite.</a:t>
            </a:r>
            <a:endParaRPr lang="de-DE" dirty="0"/>
          </a:p>
          <a:p>
            <a:r>
              <a:rPr lang="de-DE" b="1" dirty="0" smtClean="0">
                <a:solidFill>
                  <a:schemeClr val="tx1"/>
                </a:solidFill>
              </a:rPr>
              <a:t>Kaufland abgeschlossen</a:t>
            </a:r>
            <a:r>
              <a:rPr lang="de-DE" dirty="0" smtClean="0">
                <a:solidFill>
                  <a:srgbClr val="FF0000"/>
                </a:solidFill>
              </a:rPr>
              <a:t>: </a:t>
            </a:r>
            <a:r>
              <a:rPr lang="de-DE" dirty="0" smtClean="0"/>
              <a:t>Organisation registrieren bis </a:t>
            </a:r>
            <a:r>
              <a:rPr lang="de-DE" dirty="0"/>
              <a:t>zum 16. Februar </a:t>
            </a:r>
            <a:r>
              <a:rPr lang="de-DE" dirty="0" smtClean="0"/>
              <a:t>– </a:t>
            </a:r>
          </a:p>
          <a:p>
            <a:pPr marL="0" indent="0">
              <a:buNone/>
            </a:pPr>
            <a:r>
              <a:rPr lang="de-DE" dirty="0"/>
              <a:t> </a:t>
            </a:r>
            <a:r>
              <a:rPr lang="de-DE" dirty="0" smtClean="0"/>
              <a:t>   stete Unterstützung möglich</a:t>
            </a:r>
          </a:p>
        </p:txBody>
      </p:sp>
    </p:spTree>
    <p:extLst>
      <p:ext uri="{BB962C8B-B14F-4D97-AF65-F5344CB8AC3E}">
        <p14:creationId xmlns:p14="http://schemas.microsoft.com/office/powerpoint/2010/main" val="140308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6818" y="2957251"/>
            <a:ext cx="8596668" cy="6047509"/>
          </a:xfrm>
        </p:spPr>
        <p:txBody>
          <a:bodyPr>
            <a:normAutofit/>
          </a:bodyPr>
          <a:lstStyle/>
          <a:p>
            <a:r>
              <a:rPr lang="de-DE" b="1" dirty="0"/>
              <a:t/>
            </a:r>
            <a:br>
              <a:rPr lang="de-DE" b="1" dirty="0"/>
            </a:br>
            <a:endParaRPr lang="de-DE" dirty="0">
              <a:solidFill>
                <a:schemeClr val="tx1"/>
              </a:solidFill>
            </a:endParaRP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838" y="-194944"/>
            <a:ext cx="1779083" cy="1754374"/>
          </a:xfrm>
        </p:spPr>
      </p:pic>
      <p:sp>
        <p:nvSpPr>
          <p:cNvPr id="5" name="Textfeld 4"/>
          <p:cNvSpPr txBox="1"/>
          <p:nvPr/>
        </p:nvSpPr>
        <p:spPr>
          <a:xfrm>
            <a:off x="2247900" y="682243"/>
            <a:ext cx="6492240" cy="646331"/>
          </a:xfrm>
          <a:prstGeom prst="rect">
            <a:avLst/>
          </a:prstGeom>
          <a:noFill/>
        </p:spPr>
        <p:txBody>
          <a:bodyPr wrap="square" rtlCol="0">
            <a:spAutoFit/>
          </a:bodyPr>
          <a:lstStyle/>
          <a:p>
            <a:r>
              <a:rPr lang="de-DE" dirty="0" smtClean="0"/>
              <a:t>Nächste Termine:</a:t>
            </a:r>
          </a:p>
          <a:p>
            <a:endParaRPr lang="de-DE" dirty="0"/>
          </a:p>
        </p:txBody>
      </p:sp>
      <p:sp>
        <p:nvSpPr>
          <p:cNvPr id="6" name="Rechteck 5"/>
          <p:cNvSpPr/>
          <p:nvPr/>
        </p:nvSpPr>
        <p:spPr>
          <a:xfrm>
            <a:off x="2247900" y="1366559"/>
            <a:ext cx="7200900" cy="3181384"/>
          </a:xfrm>
          <a:prstGeom prst="rect">
            <a:avLst/>
          </a:prstGeom>
        </p:spPr>
        <p:txBody>
          <a:bodyPr wrap="square">
            <a:spAutoFit/>
          </a:bodyPr>
          <a:lstStyle/>
          <a:p>
            <a:pPr>
              <a:lnSpc>
                <a:spcPct val="107000"/>
              </a:lnSpc>
              <a:spcAft>
                <a:spcPts val="800"/>
              </a:spcAft>
            </a:pPr>
            <a:r>
              <a:rPr lang="de-DE" b="1" dirty="0" smtClean="0">
                <a:latin typeface="Calibri" panose="020F0502020204030204" pitchFamily="34" charset="0"/>
                <a:ea typeface="Calibri" panose="020F0502020204030204" pitchFamily="34" charset="0"/>
                <a:cs typeface="Times New Roman" panose="02020603050405020304" pitchFamily="18" charset="0"/>
              </a:rPr>
              <a:t>Vereinsstammtisch</a:t>
            </a:r>
          </a:p>
          <a:p>
            <a:pPr>
              <a:lnSpc>
                <a:spcPct val="107000"/>
              </a:lnSpc>
              <a:spcAft>
                <a:spcPts val="800"/>
              </a:spcAft>
            </a:pPr>
            <a:endParaRPr lang="de-DE"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smtClean="0">
                <a:latin typeface="Calibri" panose="020F0502020204030204" pitchFamily="34" charset="0"/>
                <a:ea typeface="Calibri" panose="020F0502020204030204" pitchFamily="34" charset="0"/>
                <a:cs typeface="Times New Roman" panose="02020603050405020304" pitchFamily="18" charset="0"/>
              </a:rPr>
              <a:t>8</a:t>
            </a:r>
            <a:r>
              <a:rPr lang="de-DE" dirty="0">
                <a:latin typeface="Calibri" panose="020F0502020204030204" pitchFamily="34" charset="0"/>
                <a:ea typeface="Calibri" panose="020F0502020204030204" pitchFamily="34" charset="0"/>
                <a:cs typeface="Times New Roman" panose="02020603050405020304" pitchFamily="18" charset="0"/>
              </a:rPr>
              <a:t>. Mai           2025</a:t>
            </a: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22. September 2025</a:t>
            </a:r>
          </a:p>
          <a:p>
            <a:pPr>
              <a:lnSpc>
                <a:spcPct val="107000"/>
              </a:lnSpc>
              <a:spcAft>
                <a:spcPts val="800"/>
              </a:spcAft>
            </a:pPr>
            <a:endParaRPr lang="de-DE"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b="1" dirty="0" smtClean="0">
                <a:latin typeface="Calibri" panose="020F0502020204030204" pitchFamily="34" charset="0"/>
                <a:ea typeface="Calibri" panose="020F0502020204030204" pitchFamily="34" charset="0"/>
                <a:cs typeface="Times New Roman" panose="02020603050405020304" pitchFamily="18" charset="0"/>
              </a:rPr>
              <a:t>Aktionsraumkonferenz</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17. November 2025</a:t>
            </a:r>
            <a:r>
              <a:rPr lang="de-DE" b="1" dirty="0">
                <a:latin typeface="Calibri" panose="020F0502020204030204" pitchFamily="34" charset="0"/>
                <a:ea typeface="Calibri" panose="020F0502020204030204" pitchFamily="34" charset="0"/>
                <a:cs typeface="Times New Roman" panose="02020603050405020304" pitchFamily="18"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 </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431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14300"/>
            <a:ext cx="10902314" cy="6690360"/>
          </a:xfrm>
          <a:prstGeom prst="rect">
            <a:avLst/>
          </a:prstGeom>
        </p:spPr>
      </p:pic>
      <p:sp>
        <p:nvSpPr>
          <p:cNvPr id="4" name="Inhaltsplatzhalter 3"/>
          <p:cNvSpPr txBox="1">
            <a:spLocks noGrp="1"/>
          </p:cNvSpPr>
          <p:nvPr>
            <p:ph idx="1"/>
          </p:nvPr>
        </p:nvSpPr>
        <p:spPr>
          <a:xfrm>
            <a:off x="1614594" y="3920809"/>
            <a:ext cx="8596668" cy="2200602"/>
          </a:xfrm>
          <a:prstGeom prst="rect">
            <a:avLst/>
          </a:prstGeom>
          <a:noFill/>
        </p:spPr>
        <p:txBody>
          <a:bodyPr wrap="square" rtlCol="0">
            <a:spAutoFit/>
          </a:bodyPr>
          <a:lstStyle/>
          <a:p>
            <a:endParaRPr lang="de-DE" dirty="0"/>
          </a:p>
          <a:p>
            <a:endParaRPr lang="de-DE" dirty="0" smtClean="0"/>
          </a:p>
          <a:p>
            <a:pPr marL="0" indent="0">
              <a:buNone/>
            </a:pPr>
            <a:r>
              <a:rPr lang="de-DE" sz="4400" b="1" dirty="0" smtClean="0">
                <a:solidFill>
                  <a:schemeClr val="bg2"/>
                </a:solidFill>
              </a:rPr>
              <a:t>Danke für die Aufmerksamkeit</a:t>
            </a:r>
          </a:p>
          <a:p>
            <a:endParaRPr lang="de-DE" sz="3200"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555" y="-205740"/>
            <a:ext cx="3142679" cy="2674620"/>
          </a:xfrm>
          <a:prstGeom prst="rect">
            <a:avLst/>
          </a:prstGeom>
        </p:spPr>
      </p:pic>
    </p:spTree>
    <p:extLst>
      <p:ext uri="{BB962C8B-B14F-4D97-AF65-F5344CB8AC3E}">
        <p14:creationId xmlns:p14="http://schemas.microsoft.com/office/powerpoint/2010/main" val="278873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Aufruf Vereinsförderung</a:t>
            </a:r>
            <a:endParaRPr lang="de-DE" dirty="0"/>
          </a:p>
        </p:txBody>
      </p:sp>
      <p:sp>
        <p:nvSpPr>
          <p:cNvPr id="3" name="Inhaltsplatzhalter 2"/>
          <p:cNvSpPr>
            <a:spLocks noGrp="1"/>
          </p:cNvSpPr>
          <p:nvPr>
            <p:ph idx="1"/>
          </p:nvPr>
        </p:nvSpPr>
        <p:spPr>
          <a:xfrm>
            <a:off x="551691" y="1713859"/>
            <a:ext cx="8596668" cy="3880773"/>
          </a:xfrm>
        </p:spPr>
        <p:txBody>
          <a:bodyPr>
            <a:normAutofit fontScale="25000" lnSpcReduction="20000"/>
          </a:bodyPr>
          <a:lstStyle/>
          <a:p>
            <a:r>
              <a:rPr lang="de-DE" sz="7200" dirty="0" smtClean="0"/>
              <a:t>Unter </a:t>
            </a:r>
            <a:r>
              <a:rPr lang="de-DE" sz="7200" dirty="0"/>
              <a:t>dem Motto: „Weltoffenes Wurzener Land - Demokratie braucht jede und jeden“ wollen wir miteinander gemeinsam die Region und unser Zusammenleben aktiv gestalten.</a:t>
            </a:r>
          </a:p>
          <a:p>
            <a:r>
              <a:rPr lang="de-DE" sz="7200" dirty="0"/>
              <a:t>Dafür setzen die Kommunen ihr Gemeinschaftsprojekt fort. Das Förderbudget für Projekte im Wurzener Land umfasst auch 2025 insgesamt rund </a:t>
            </a:r>
            <a:r>
              <a:rPr lang="de-DE" sz="7200" dirty="0" smtClean="0"/>
              <a:t>26 000 €</a:t>
            </a:r>
            <a:r>
              <a:rPr lang="de-DE" sz="7200" dirty="0"/>
              <a:t>.</a:t>
            </a:r>
          </a:p>
          <a:p>
            <a:r>
              <a:rPr lang="de-DE" sz="7200" dirty="0"/>
              <a:t>Ausdrücklich geht es dabei darum, die Zusammenarbeit zwischen den Vereinen sowie die öffentliche Wirksamkeit der Aktionen zu fördern. </a:t>
            </a:r>
          </a:p>
          <a:p>
            <a:r>
              <a:rPr lang="de-DE" sz="7200" dirty="0">
                <a:solidFill>
                  <a:srgbClr val="FF0000"/>
                </a:solidFill>
              </a:rPr>
              <a:t>Wünschenswert wäre 2025 zudem eine stärkere Kooperation zwischen Vereinen und Unternehmen. Ausdrücklich geht es NICHT darum, Unternehmen für die Umsetzung der Projekte zu beauftragen! Vielmehr wird eine sichtbare Sponsorenleistung erhofft.</a:t>
            </a:r>
          </a:p>
          <a:p>
            <a:r>
              <a:rPr lang="de-DE" sz="7200" dirty="0"/>
              <a:t>Wichtig ist: Eingereichte Vorschläge müssen das Engagement für Gemeinsinn und Demokratie erlebbar machen. Je Antrag beträgt die Fördersumme maximal 2500 Euro.</a:t>
            </a:r>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8492" y="5375375"/>
            <a:ext cx="1503508" cy="1482625"/>
          </a:xfrm>
          <a:prstGeom prst="rect">
            <a:avLst/>
          </a:prstGeom>
        </p:spPr>
      </p:pic>
    </p:spTree>
    <p:extLst>
      <p:ext uri="{BB962C8B-B14F-4D97-AF65-F5344CB8AC3E}">
        <p14:creationId xmlns:p14="http://schemas.microsoft.com/office/powerpoint/2010/main" val="233928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9611" y="799460"/>
            <a:ext cx="8596668" cy="3880773"/>
          </a:xfrm>
        </p:spPr>
        <p:txBody>
          <a:bodyPr>
            <a:normAutofit fontScale="25000" lnSpcReduction="20000"/>
          </a:bodyPr>
          <a:lstStyle/>
          <a:p>
            <a:pPr marL="0" indent="0">
              <a:buNone/>
            </a:pPr>
            <a:r>
              <a:rPr lang="de-DE" sz="7200" b="1" dirty="0"/>
              <a:t>Bedingungen für die Beantragung</a:t>
            </a:r>
            <a:r>
              <a:rPr lang="de-DE" sz="7200" dirty="0" smtClean="0"/>
              <a:t>:</a:t>
            </a:r>
            <a:br>
              <a:rPr lang="de-DE" sz="7200" dirty="0" smtClean="0"/>
            </a:br>
            <a:endParaRPr lang="de-DE" sz="7200" dirty="0"/>
          </a:p>
          <a:p>
            <a:r>
              <a:rPr lang="de-DE" sz="7200" dirty="0" smtClean="0"/>
              <a:t>Beschreibung </a:t>
            </a:r>
            <a:r>
              <a:rPr lang="de-DE" sz="7200" dirty="0"/>
              <a:t>der inhaltlichen Ziele, gemäß den Zielen des Gesamt-Projektes, d.h.</a:t>
            </a:r>
          </a:p>
          <a:p>
            <a:r>
              <a:rPr lang="de-DE" sz="7200" dirty="0"/>
              <a:t>das Projekt/die Aktion dient vorrangig mehreren dieser Aspekte:</a:t>
            </a:r>
          </a:p>
          <a:p>
            <a:pPr lvl="0"/>
            <a:r>
              <a:rPr lang="de-DE" sz="7200" dirty="0"/>
              <a:t>der Aktivierung eines größeren Teils der Bürgerschaft für die demokratische Beteiligung an der Gestaltung der Zukunft des Wurzener Landes</a:t>
            </a:r>
          </a:p>
          <a:p>
            <a:pPr lvl="0"/>
            <a:r>
              <a:rPr lang="de-DE" sz="7200" dirty="0"/>
              <a:t>der Stärkung der Selbstorganisation des Vereins, zur Meinungsfindung und Ideenumsetzung</a:t>
            </a:r>
          </a:p>
          <a:p>
            <a:pPr lvl="0"/>
            <a:r>
              <a:rPr lang="de-DE" sz="7200" dirty="0"/>
              <a:t>der Unterstützung vorhandenen Engagements</a:t>
            </a:r>
          </a:p>
          <a:p>
            <a:pPr lvl="0"/>
            <a:r>
              <a:rPr lang="de-DE" sz="7200" dirty="0"/>
              <a:t>der Förderung weiterer Kompetenzen</a:t>
            </a:r>
          </a:p>
          <a:p>
            <a:pPr lvl="0"/>
            <a:r>
              <a:rPr lang="de-DE" sz="7200" dirty="0"/>
              <a:t>der Kooperation zwischen Vereinen/Gemeinschaften und Unternehmen im Wurzener Land</a:t>
            </a:r>
          </a:p>
          <a:p>
            <a:r>
              <a:rPr lang="de-DE" sz="7200" dirty="0"/>
              <a:t>• Das Projekt ist innerhalb des Jahres 2025 umsetzbar.</a:t>
            </a:r>
          </a:p>
          <a:p>
            <a:r>
              <a:rPr lang="de-DE" sz="7200" dirty="0"/>
              <a:t>• Es handelt sich nicht um eine Investition.</a:t>
            </a:r>
          </a:p>
          <a:p>
            <a:r>
              <a:rPr lang="de-DE" sz="7200" dirty="0"/>
              <a:t>• Es liegt eine Grobkalkulation der Kosten und der Finanzierung vor.</a:t>
            </a:r>
          </a:p>
          <a:p>
            <a:r>
              <a:rPr lang="de-DE" sz="7200" dirty="0"/>
              <a:t>• Es werden Eigenleistungen bzw. weitere Finanzierungsquellen nachgewiesen.</a:t>
            </a:r>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544" y="5010565"/>
            <a:ext cx="1873456" cy="1847435"/>
          </a:xfrm>
          <a:prstGeom prst="rect">
            <a:avLst/>
          </a:prstGeom>
        </p:spPr>
      </p:pic>
    </p:spTree>
    <p:extLst>
      <p:ext uri="{BB962C8B-B14F-4D97-AF65-F5344CB8AC3E}">
        <p14:creationId xmlns:p14="http://schemas.microsoft.com/office/powerpoint/2010/main" val="28063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3770" y="206147"/>
            <a:ext cx="8596668" cy="3880773"/>
          </a:xfrm>
        </p:spPr>
        <p:txBody>
          <a:bodyPr>
            <a:noAutofit/>
          </a:bodyPr>
          <a:lstStyle/>
          <a:p>
            <a:pPr marL="0" indent="0">
              <a:buNone/>
            </a:pPr>
            <a:r>
              <a:rPr lang="de-DE" b="1" dirty="0"/>
              <a:t>Zum Verfahren</a:t>
            </a:r>
            <a:r>
              <a:rPr lang="de-DE" b="1" dirty="0" smtClean="0"/>
              <a:t>:</a:t>
            </a:r>
            <a:br>
              <a:rPr lang="de-DE" b="1" dirty="0" smtClean="0"/>
            </a:br>
            <a:endParaRPr lang="de-DE" b="1" dirty="0" smtClean="0"/>
          </a:p>
          <a:p>
            <a:pPr marL="0" indent="0">
              <a:buNone/>
            </a:pPr>
            <a:r>
              <a:rPr lang="de-DE" sz="2000" b="1" dirty="0" smtClean="0">
                <a:solidFill>
                  <a:srgbClr val="FF0000"/>
                </a:solidFill>
              </a:rPr>
              <a:t>Antragsfrist startet Ende Februar – Frist bis 31. März 2025</a:t>
            </a:r>
          </a:p>
          <a:p>
            <a:pPr marL="0" indent="0">
              <a:buNone/>
            </a:pPr>
            <a:r>
              <a:rPr lang="de-DE" sz="2000" b="1" dirty="0" smtClean="0">
                <a:solidFill>
                  <a:srgbClr val="FF0000"/>
                </a:solidFill>
              </a:rPr>
              <a:t>Unterlagen </a:t>
            </a:r>
            <a:r>
              <a:rPr lang="de-DE" sz="2000" b="1" dirty="0" err="1" smtClean="0">
                <a:solidFill>
                  <a:srgbClr val="FF0000"/>
                </a:solidFill>
              </a:rPr>
              <a:t>pdf</a:t>
            </a:r>
            <a:r>
              <a:rPr lang="de-DE" sz="2000" b="1" dirty="0" smtClean="0">
                <a:solidFill>
                  <a:srgbClr val="FF0000"/>
                </a:solidFill>
              </a:rPr>
              <a:t>-Formular online</a:t>
            </a:r>
          </a:p>
          <a:p>
            <a:pPr marL="0" indent="0">
              <a:buNone/>
            </a:pPr>
            <a:r>
              <a:rPr lang="de-DE" sz="2000" b="1" dirty="0" smtClean="0">
                <a:solidFill>
                  <a:schemeClr val="tx1"/>
                </a:solidFill>
                <a:hlinkClick r:id="rId2"/>
              </a:rPr>
              <a:t>www.wurzener-land.de</a:t>
            </a:r>
            <a:endParaRPr lang="de-DE" sz="2000" b="1" dirty="0" smtClean="0">
              <a:solidFill>
                <a:schemeClr val="tx1"/>
              </a:solidFill>
            </a:endParaRPr>
          </a:p>
          <a:p>
            <a:pPr marL="0" indent="0">
              <a:buNone/>
            </a:pPr>
            <a:r>
              <a:rPr lang="de-DE" sz="2000" b="1" dirty="0">
                <a:solidFill>
                  <a:schemeClr val="tx1"/>
                </a:solidFill>
              </a:rPr>
              <a:t>o</a:t>
            </a:r>
            <a:r>
              <a:rPr lang="de-DE" sz="2000" b="1" dirty="0" smtClean="0">
                <a:solidFill>
                  <a:schemeClr val="tx1"/>
                </a:solidFill>
              </a:rPr>
              <a:t>der online-Antrag</a:t>
            </a:r>
            <a:endParaRPr lang="de-DE" sz="2000" dirty="0">
              <a:solidFill>
                <a:schemeClr val="tx1"/>
              </a:solidFill>
            </a:endParaRPr>
          </a:p>
          <a:p>
            <a:r>
              <a:rPr lang="de-DE" dirty="0"/>
              <a:t>• Prüfung der Anträge durch die Stabsstelle </a:t>
            </a:r>
            <a:r>
              <a:rPr lang="de-DE" dirty="0" smtClean="0"/>
              <a:t>Anfang </a:t>
            </a:r>
            <a:r>
              <a:rPr lang="de-DE" dirty="0"/>
              <a:t>April</a:t>
            </a:r>
          </a:p>
          <a:p>
            <a:r>
              <a:rPr lang="de-DE" dirty="0"/>
              <a:t>• Diskussion und Präsentation der zum empfehlenden Projekte im Projektbeirat am 8</a:t>
            </a:r>
            <a:r>
              <a:rPr lang="de-DE" dirty="0" smtClean="0"/>
              <a:t>. </a:t>
            </a:r>
            <a:r>
              <a:rPr lang="de-DE" dirty="0"/>
              <a:t>April 2025</a:t>
            </a:r>
          </a:p>
          <a:p>
            <a:r>
              <a:rPr lang="de-DE" dirty="0"/>
              <a:t>• Zuschlag im April 2025 durch die Bürgermeister des Wurzener </a:t>
            </a:r>
            <a:r>
              <a:rPr lang="de-DE" dirty="0" smtClean="0"/>
              <a:t>Landes</a:t>
            </a:r>
          </a:p>
          <a:p>
            <a:pPr marL="0" indent="0">
              <a:buNone/>
            </a:pPr>
            <a:r>
              <a:rPr lang="de-DE" dirty="0"/>
              <a:t> </a:t>
            </a:r>
            <a:r>
              <a:rPr lang="de-DE" dirty="0" smtClean="0"/>
              <a:t>     am 11. April 2025</a:t>
            </a:r>
            <a:endParaRPr lang="de-DE" dirty="0"/>
          </a:p>
          <a:p>
            <a:pPr lvl="0"/>
            <a:r>
              <a:rPr lang="de-DE" sz="2000" b="1" dirty="0"/>
              <a:t>Information der Vereine bis </a:t>
            </a:r>
            <a:r>
              <a:rPr lang="de-DE" sz="2000" b="1" dirty="0" smtClean="0"/>
              <a:t>spätestens Mitte </a:t>
            </a:r>
            <a:r>
              <a:rPr lang="de-DE" sz="2000" b="1" dirty="0"/>
              <a:t>Mai 2025</a:t>
            </a:r>
            <a:endParaRPr lang="de-DE" sz="2000" dirty="0"/>
          </a:p>
          <a:p>
            <a:pPr marL="0" indent="0">
              <a:buNone/>
            </a:pPr>
            <a:endParaRPr lang="de-DE" dirty="0"/>
          </a:p>
        </p:txBody>
      </p:sp>
      <p:sp>
        <p:nvSpPr>
          <p:cNvPr id="4" name="Pfeil nach unten 3"/>
          <p:cNvSpPr/>
          <p:nvPr/>
        </p:nvSpPr>
        <p:spPr>
          <a:xfrm>
            <a:off x="4023360" y="5242560"/>
            <a:ext cx="573760" cy="698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356642" y="6082936"/>
            <a:ext cx="7105795" cy="461665"/>
          </a:xfrm>
          <a:prstGeom prst="rect">
            <a:avLst/>
          </a:prstGeom>
          <a:noFill/>
        </p:spPr>
        <p:txBody>
          <a:bodyPr wrap="square" rtlCol="0">
            <a:spAutoFit/>
          </a:bodyPr>
          <a:lstStyle/>
          <a:p>
            <a:r>
              <a:rPr lang="de-DE" sz="2400" b="1" dirty="0" smtClean="0"/>
              <a:t>4 Wochen früher als im vergangenen Jahr</a:t>
            </a:r>
            <a:endParaRPr lang="de-DE" sz="2400" b="1"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466" y="5024331"/>
            <a:ext cx="1859496" cy="1833669"/>
          </a:xfrm>
          <a:prstGeom prst="rect">
            <a:avLst/>
          </a:prstGeom>
        </p:spPr>
      </p:pic>
    </p:spTree>
    <p:extLst>
      <p:ext uri="{BB962C8B-B14F-4D97-AF65-F5344CB8AC3E}">
        <p14:creationId xmlns:p14="http://schemas.microsoft.com/office/powerpoint/2010/main" val="36511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0192" y="190790"/>
            <a:ext cx="8596668" cy="493265"/>
          </a:xfrm>
        </p:spPr>
        <p:txBody>
          <a:bodyPr>
            <a:normAutofit fontScale="90000"/>
          </a:bodyPr>
          <a:lstStyle/>
          <a:p>
            <a:r>
              <a:rPr lang="de-DE" dirty="0" smtClean="0"/>
              <a:t>Entscheidungsmatrix?</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984380114"/>
              </p:ext>
            </p:extLst>
          </p:nvPr>
        </p:nvGraphicFramePr>
        <p:xfrm>
          <a:off x="691035" y="837614"/>
          <a:ext cx="8669349" cy="5465463"/>
        </p:xfrm>
        <a:graphic>
          <a:graphicData uri="http://schemas.openxmlformats.org/drawingml/2006/table">
            <a:tbl>
              <a:tblPr>
                <a:tableStyleId>{5C22544A-7EE6-4342-B048-85BDC9FD1C3A}</a:tableStyleId>
              </a:tblPr>
              <a:tblGrid>
                <a:gridCol w="993964"/>
                <a:gridCol w="866108"/>
                <a:gridCol w="808370"/>
                <a:gridCol w="622775"/>
                <a:gridCol w="280456"/>
                <a:gridCol w="288704"/>
                <a:gridCol w="346444"/>
                <a:gridCol w="263957"/>
                <a:gridCol w="272205"/>
                <a:gridCol w="288704"/>
                <a:gridCol w="280456"/>
                <a:gridCol w="255709"/>
                <a:gridCol w="296952"/>
                <a:gridCol w="321697"/>
                <a:gridCol w="354692"/>
                <a:gridCol w="494920"/>
                <a:gridCol w="313449"/>
                <a:gridCol w="329947"/>
                <a:gridCol w="494920"/>
                <a:gridCol w="494920"/>
              </a:tblGrid>
              <a:tr h="789225">
                <a:tc gridSpan="4">
                  <a:txBody>
                    <a:bodyPr/>
                    <a:lstStyle/>
                    <a:p>
                      <a:pPr algn="l" fontAlgn="b"/>
                      <a:r>
                        <a:rPr lang="de-DE" sz="1400" u="none" strike="noStrike" dirty="0">
                          <a:effectLst/>
                        </a:rPr>
                        <a:t>Entscheidungsmatrix Vereinsprojekte WULA 2025</a:t>
                      </a:r>
                      <a:endParaRPr lang="de-DE" sz="1400" b="1" i="0" u="none" strike="noStrike" dirty="0">
                        <a:solidFill>
                          <a:srgbClr val="FF0000"/>
                        </a:solidFill>
                        <a:effectLst/>
                        <a:latin typeface="Calibri" panose="020F0502020204030204" pitchFamily="34" charset="0"/>
                      </a:endParaRPr>
                    </a:p>
                  </a:txBody>
                  <a:tcPr marL="3433" marR="3433" marT="3433" marB="0" anchor="b"/>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r>
              <a:tr h="341839">
                <a:tc gridSpan="20">
                  <a:txBody>
                    <a:bodyPr/>
                    <a:lstStyle/>
                    <a:p>
                      <a:pPr algn="l" fontAlgn="b"/>
                      <a:r>
                        <a:rPr lang="de-DE" sz="600" u="none" strike="noStrike" dirty="0">
                          <a:effectLst/>
                        </a:rPr>
                        <a:t>Maximale Punktzahl 3, Abstufung </a:t>
                      </a:r>
                      <a:r>
                        <a:rPr lang="de-DE" sz="600" u="none" strike="noStrike" dirty="0" err="1">
                          <a:effectLst/>
                        </a:rPr>
                        <a:t>hervorragendt</a:t>
                      </a:r>
                      <a:r>
                        <a:rPr lang="de-DE" sz="600" u="none" strike="noStrike" dirty="0">
                          <a:effectLst/>
                        </a:rPr>
                        <a:t>, sehr gut, gut  . Bei angebrachter konträrer </a:t>
                      </a:r>
                      <a:r>
                        <a:rPr lang="de-DE" sz="600" u="none" strike="noStrike" dirty="0" err="1">
                          <a:effectLst/>
                        </a:rPr>
                        <a:t>Beewertung</a:t>
                      </a:r>
                      <a:r>
                        <a:rPr lang="de-DE" sz="600" u="none" strike="noStrike" dirty="0">
                          <a:effectLst/>
                        </a:rPr>
                        <a:t> können bis zu 2 Minuspunkte angegeben werden. Für außergewöhnliche Projekte, die ggf. weit über die Grenzen des WULA hinausreichen, kann ein Sonderpunkt vergeben werden.</a:t>
                      </a:r>
                      <a:endParaRPr lang="de-DE" sz="600" b="1" i="1" u="none" strike="noStrike" dirty="0">
                        <a:solidFill>
                          <a:srgbClr val="000000"/>
                        </a:solidFill>
                        <a:effectLst/>
                        <a:latin typeface="Calibri" panose="020F0502020204030204" pitchFamily="34" charset="0"/>
                      </a:endParaRPr>
                    </a:p>
                  </a:txBody>
                  <a:tcPr marL="3433" marR="3433" marT="3433"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69801">
                <a:tc>
                  <a:txBody>
                    <a:bodyPr/>
                    <a:lstStyle/>
                    <a:p>
                      <a:pPr algn="l" fontAlgn="b"/>
                      <a:endParaRPr lang="de-DE" sz="900" b="1"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1300" b="1"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1" i="1" u="none" strike="noStrike" dirty="0">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r>
              <a:tr h="509608">
                <a:tc>
                  <a:txBody>
                    <a:bodyPr/>
                    <a:lstStyle/>
                    <a:p>
                      <a:pPr algn="l" fontAlgn="b"/>
                      <a:r>
                        <a:rPr lang="de-DE" sz="900" u="none" strike="noStrike">
                          <a:effectLst/>
                        </a:rPr>
                        <a:t>Angaben zum Projekt</a:t>
                      </a:r>
                      <a:endParaRPr lang="de-DE" sz="900" b="1"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900" b="1"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gridSpan="7">
                  <a:txBody>
                    <a:bodyPr/>
                    <a:lstStyle/>
                    <a:p>
                      <a:pPr algn="l" fontAlgn="b"/>
                      <a:r>
                        <a:rPr lang="de-DE" sz="900" u="none" strike="noStrike">
                          <a:effectLst/>
                        </a:rPr>
                        <a:t>Bewertungskriterien laut Richtlinie</a:t>
                      </a:r>
                      <a:endParaRPr lang="de-DE" sz="900" b="1" i="0" u="none" strike="noStrike">
                        <a:solidFill>
                          <a:srgbClr val="000000"/>
                        </a:solidFill>
                        <a:effectLst/>
                        <a:latin typeface="Calibri" panose="020F0502020204030204" pitchFamily="34" charset="0"/>
                      </a:endParaRPr>
                    </a:p>
                  </a:txBody>
                  <a:tcPr marL="3433" marR="3433" marT="3433"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r>
              <a:tr h="174069">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r>
              <a:tr h="2242806">
                <a:tc>
                  <a:txBody>
                    <a:bodyPr/>
                    <a:lstStyle/>
                    <a:p>
                      <a:pPr algn="l" fontAlgn="b"/>
                      <a:r>
                        <a:rPr lang="de-DE" sz="600" u="none" strike="noStrike">
                          <a:effectLst/>
                        </a:rPr>
                        <a:t>Projektbezeichnung</a:t>
                      </a:r>
                      <a:endParaRPr lang="de-DE" sz="600" b="1" i="0" u="none" strike="noStrike">
                        <a:solidFill>
                          <a:srgbClr val="000000"/>
                        </a:solidFill>
                        <a:effectLst/>
                        <a:latin typeface="Calibri" panose="020F0502020204030204" pitchFamily="34" charset="0"/>
                      </a:endParaRPr>
                    </a:p>
                  </a:txBody>
                  <a:tcPr marL="3433" marR="3433" marT="3433" marB="0" anchor="b"/>
                </a:tc>
                <a:tc>
                  <a:txBody>
                    <a:bodyPr/>
                    <a:lstStyle/>
                    <a:p>
                      <a:pPr algn="l" fontAlgn="b"/>
                      <a:r>
                        <a:rPr lang="de-DE" sz="600" u="none" strike="noStrike">
                          <a:effectLst/>
                        </a:rPr>
                        <a:t>Antragsteller</a:t>
                      </a:r>
                      <a:endParaRPr lang="de-DE" sz="600" b="1" i="0" u="none" strike="noStrike">
                        <a:solidFill>
                          <a:srgbClr val="000000"/>
                        </a:solidFill>
                        <a:effectLst/>
                        <a:latin typeface="Calibri" panose="020F0502020204030204" pitchFamily="34" charset="0"/>
                      </a:endParaRPr>
                    </a:p>
                  </a:txBody>
                  <a:tcPr marL="3433" marR="3433" marT="3433" marB="0" anchor="b"/>
                </a:tc>
                <a:tc>
                  <a:txBody>
                    <a:bodyPr/>
                    <a:lstStyle/>
                    <a:p>
                      <a:pPr algn="l" fontAlgn="b"/>
                      <a:r>
                        <a:rPr lang="de-DE" sz="600" u="none" strike="noStrike">
                          <a:effectLst/>
                        </a:rPr>
                        <a:t>Inhalt</a:t>
                      </a:r>
                      <a:endParaRPr lang="de-DE" sz="600" b="1" i="0" u="none" strike="noStrike">
                        <a:solidFill>
                          <a:srgbClr val="000000"/>
                        </a:solidFill>
                        <a:effectLst/>
                        <a:latin typeface="Calibri" panose="020F0502020204030204" pitchFamily="34" charset="0"/>
                      </a:endParaRPr>
                    </a:p>
                  </a:txBody>
                  <a:tcPr marL="3433" marR="3433" marT="3433" marB="0" anchor="b"/>
                </a:tc>
                <a:tc>
                  <a:txBody>
                    <a:bodyPr/>
                    <a:lstStyle/>
                    <a:p>
                      <a:pPr algn="l" fontAlgn="b"/>
                      <a:r>
                        <a:rPr lang="de-DE" sz="600" u="none" strike="noStrike">
                          <a:effectLst/>
                        </a:rPr>
                        <a:t>Hauptziel</a:t>
                      </a:r>
                      <a:endParaRPr lang="de-DE" sz="600" b="1"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dirty="0">
                          <a:effectLst/>
                        </a:rPr>
                        <a:t>Zusammenarbeit zwischen Vereinen</a:t>
                      </a:r>
                      <a:endParaRPr lang="de-DE" sz="600" b="0" i="0" u="none" strike="noStrike" dirty="0">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öffentlich wirksam</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Kooperation mit Unternehmen</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engagement für Gemeinsinn und Demokratie</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aktiviert Bürger*innen</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Stärkung der Selbstorganisation des Vereins</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neue Idee</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Fördert Kompetenz und Wirksamkeit des Vereins/Akteurs</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nachhaltig</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ist 2025 umsetzbar</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ist KEINE Investition</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Eigenleistung und weitere Finanzierung werden nachgewiesen</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Grobe Kalkulation liegt vor</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ist KEINE kommunale Pflichtaufgabe</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außergewöhnlich</a:t>
                      </a:r>
                      <a:endParaRPr lang="de-DE" sz="600" b="0" i="0" u="none" strike="noStrike">
                        <a:solidFill>
                          <a:srgbClr val="000000"/>
                        </a:solidFill>
                        <a:effectLst/>
                        <a:latin typeface="Calibri" panose="020F0502020204030204" pitchFamily="34" charset="0"/>
                      </a:endParaRPr>
                    </a:p>
                  </a:txBody>
                  <a:tcPr marL="3433" marR="3433" marT="3433" marB="0" vert="vert270" anchor="b"/>
                </a:tc>
                <a:tc>
                  <a:txBody>
                    <a:bodyPr/>
                    <a:lstStyle/>
                    <a:p>
                      <a:pPr algn="r" fontAlgn="b"/>
                      <a:r>
                        <a:rPr lang="de-DE" sz="600" u="none" strike="noStrike">
                          <a:effectLst/>
                        </a:rPr>
                        <a:t>Gesamtpunkte</a:t>
                      </a:r>
                      <a:endParaRPr lang="de-DE" sz="600" b="0" i="0" u="none" strike="noStrike">
                        <a:solidFill>
                          <a:srgbClr val="000000"/>
                        </a:solidFill>
                        <a:effectLst/>
                        <a:latin typeface="Calibri" panose="020F0502020204030204" pitchFamily="34" charset="0"/>
                      </a:endParaRPr>
                    </a:p>
                  </a:txBody>
                  <a:tcPr marL="3433" marR="3433" marT="3433" marB="0" vert="vert270" anchor="b"/>
                </a:tc>
              </a:tr>
              <a:tr h="174069">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r>
              <a:tr h="341839">
                <a:tc>
                  <a:txBody>
                    <a:bodyPr/>
                    <a:lstStyle/>
                    <a:p>
                      <a:pPr algn="l" fontAlgn="b"/>
                      <a:r>
                        <a:rPr lang="de-DE" sz="600" u="none" strike="noStrike">
                          <a:effectLst/>
                        </a:rPr>
                        <a:t>Name </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r>
                        <a:rPr lang="de-DE" sz="600" u="none" strike="noStrike">
                          <a:effectLst/>
                        </a:rPr>
                        <a:t>Max Mustermann</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r>
                        <a:rPr lang="de-DE" sz="600" u="none" strike="noStrike">
                          <a:effectLst/>
                        </a:rPr>
                        <a:t>Feste feiern</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r>
                        <a:rPr lang="de-DE" sz="600" u="none" strike="noStrike">
                          <a:effectLst/>
                        </a:rPr>
                        <a:t>Zusammensein</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2</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2</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2</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1</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2</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1</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1</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1</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2</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2</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3</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3</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1</a:t>
                      </a:r>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r" fontAlgn="b"/>
                      <a:r>
                        <a:rPr lang="de-DE" sz="600" u="none" strike="noStrike">
                          <a:effectLst/>
                        </a:rPr>
                        <a:t>23</a:t>
                      </a:r>
                      <a:endParaRPr lang="de-DE" sz="600" b="0" i="0" u="none" strike="noStrike">
                        <a:solidFill>
                          <a:srgbClr val="000000"/>
                        </a:solidFill>
                        <a:effectLst/>
                        <a:latin typeface="Calibri" panose="020F0502020204030204" pitchFamily="34" charset="0"/>
                      </a:endParaRPr>
                    </a:p>
                  </a:txBody>
                  <a:tcPr marL="3433" marR="3433" marT="3433" marB="0" anchor="b"/>
                </a:tc>
              </a:tr>
              <a:tr h="174069">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r>
              <a:tr h="174069">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r>
              <a:tr h="174069">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dirty="0">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a:solidFill>
                          <a:srgbClr val="000000"/>
                        </a:solidFill>
                        <a:effectLst/>
                        <a:latin typeface="Calibri" panose="020F0502020204030204" pitchFamily="34" charset="0"/>
                      </a:endParaRPr>
                    </a:p>
                  </a:txBody>
                  <a:tcPr marL="3433" marR="3433" marT="3433" marB="0" anchor="b"/>
                </a:tc>
                <a:tc>
                  <a:txBody>
                    <a:bodyPr/>
                    <a:lstStyle/>
                    <a:p>
                      <a:pPr algn="l" fontAlgn="b"/>
                      <a:endParaRPr lang="de-DE" sz="600" b="0" i="0" u="none" strike="noStrike" dirty="0">
                        <a:solidFill>
                          <a:srgbClr val="000000"/>
                        </a:solidFill>
                        <a:effectLst/>
                        <a:latin typeface="Calibri" panose="020F0502020204030204" pitchFamily="34" charset="0"/>
                      </a:endParaRPr>
                    </a:p>
                  </a:txBody>
                  <a:tcPr marL="3433" marR="3433" marT="3433" marB="0" anchor="b"/>
                </a:tc>
              </a:tr>
            </a:tbl>
          </a:graphicData>
        </a:graphic>
      </p:graphicFrame>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466" y="5024331"/>
            <a:ext cx="1859496" cy="1833669"/>
          </a:xfrm>
          <a:prstGeom prst="rect">
            <a:avLst/>
          </a:prstGeom>
        </p:spPr>
      </p:pic>
    </p:spTree>
    <p:extLst>
      <p:ext uri="{BB962C8B-B14F-4D97-AF65-F5344CB8AC3E}">
        <p14:creationId xmlns:p14="http://schemas.microsoft.com/office/powerpoint/2010/main" val="183240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0192" y="190790"/>
            <a:ext cx="8596668" cy="493265"/>
          </a:xfrm>
        </p:spPr>
        <p:txBody>
          <a:bodyPr>
            <a:normAutofit fontScale="90000"/>
          </a:bodyPr>
          <a:lstStyle/>
          <a:p>
            <a:r>
              <a:rPr lang="de-DE" dirty="0" smtClean="0"/>
              <a:t>Entscheidungsmatrix?</a:t>
            </a:r>
            <a:br>
              <a:rPr lang="de-DE" dirty="0" smtClean="0"/>
            </a:b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466" y="5024331"/>
            <a:ext cx="1859496" cy="1833669"/>
          </a:xfrm>
          <a:prstGeom prst="rect">
            <a:avLst/>
          </a:prstGeom>
        </p:spPr>
      </p:pic>
      <p:sp>
        <p:nvSpPr>
          <p:cNvPr id="8" name="Textfeld 7"/>
          <p:cNvSpPr txBox="1"/>
          <p:nvPr/>
        </p:nvSpPr>
        <p:spPr>
          <a:xfrm>
            <a:off x="170681" y="808234"/>
            <a:ext cx="6822786" cy="5909310"/>
          </a:xfrm>
          <a:prstGeom prst="rect">
            <a:avLst/>
          </a:prstGeom>
          <a:noFill/>
        </p:spPr>
        <p:txBody>
          <a:bodyPr wrap="square" rtlCol="0">
            <a:spAutoFit/>
          </a:bodyPr>
          <a:lstStyle/>
          <a:p>
            <a:pPr marL="285750" indent="-285750">
              <a:buFont typeface="Arial" panose="020B0604020202020204" pitchFamily="34" charset="0"/>
              <a:buChar char="•"/>
            </a:pPr>
            <a:r>
              <a:rPr lang="de-DE" dirty="0" smtClean="0"/>
              <a:t>Zusammenarbeit zwischen Vereinen</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Öffentlich wirksam</a:t>
            </a:r>
            <a:br>
              <a:rPr lang="de-DE" dirty="0" smtClean="0"/>
            </a:br>
            <a:endParaRPr lang="de-DE" dirty="0" smtClean="0"/>
          </a:p>
          <a:p>
            <a:pPr marL="285750" indent="-285750">
              <a:buFont typeface="Arial" panose="020B0604020202020204" pitchFamily="34" charset="0"/>
              <a:buChar char="•"/>
            </a:pPr>
            <a:r>
              <a:rPr lang="de-DE" dirty="0"/>
              <a:t>K</a:t>
            </a:r>
            <a:r>
              <a:rPr lang="de-DE" dirty="0" smtClean="0"/>
              <a:t>ooperation mit Unternehmen</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Engagement für Gemeinsinn und Demokratie</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Aktiviert Bürgerinnen und Bürger</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Stärkt Selbstorganisation des Vereins</a:t>
            </a:r>
            <a:br>
              <a:rPr lang="de-DE" dirty="0" smtClean="0"/>
            </a:br>
            <a:endParaRPr lang="de-DE" dirty="0" smtClean="0"/>
          </a:p>
          <a:p>
            <a:pPr marL="285750" indent="-285750">
              <a:buFont typeface="Arial" panose="020B0604020202020204" pitchFamily="34" charset="0"/>
              <a:buChar char="•"/>
            </a:pPr>
            <a:r>
              <a:rPr lang="de-DE" dirty="0" smtClean="0"/>
              <a:t>Neue Idee</a:t>
            </a:r>
            <a:br>
              <a:rPr lang="de-DE" dirty="0" smtClean="0"/>
            </a:br>
            <a:endParaRPr lang="de-DE" dirty="0" smtClean="0"/>
          </a:p>
          <a:p>
            <a:pPr marL="285750" indent="-285750">
              <a:buFont typeface="Arial" panose="020B0604020202020204" pitchFamily="34" charset="0"/>
              <a:buChar char="•"/>
            </a:pPr>
            <a:r>
              <a:rPr lang="de-DE" dirty="0" smtClean="0"/>
              <a:t>Fördert Kompetenz und Wirksamkeit des Vereins</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Nachhaltig</a:t>
            </a:r>
            <a:br>
              <a:rPr lang="de-DE" dirty="0" smtClean="0"/>
            </a:br>
            <a:endParaRPr lang="de-DE" dirty="0" smtClean="0"/>
          </a:p>
          <a:p>
            <a:pPr marL="285750" indent="-285750">
              <a:buFont typeface="Arial" panose="020B0604020202020204" pitchFamily="34" charset="0"/>
              <a:buChar char="•"/>
            </a:pPr>
            <a:r>
              <a:rPr lang="de-DE" dirty="0" smtClean="0"/>
              <a:t>Ist 2025 umsetzbar</a:t>
            </a:r>
            <a:br>
              <a:rPr lang="de-DE" dirty="0" smtClean="0"/>
            </a:br>
            <a:endParaRPr lang="de-DE" dirty="0" smtClean="0"/>
          </a:p>
          <a:p>
            <a:pPr marL="285750" indent="-285750">
              <a:buFont typeface="Arial" panose="020B0604020202020204" pitchFamily="34" charset="0"/>
              <a:buChar char="•"/>
            </a:pPr>
            <a:r>
              <a:rPr lang="de-DE" dirty="0" smtClean="0"/>
              <a:t>Ist KEINE Investition</a:t>
            </a:r>
            <a:endParaRPr lang="de-DE" dirty="0"/>
          </a:p>
        </p:txBody>
      </p:sp>
    </p:spTree>
    <p:extLst>
      <p:ext uri="{BB962C8B-B14F-4D97-AF65-F5344CB8AC3E}">
        <p14:creationId xmlns:p14="http://schemas.microsoft.com/office/powerpoint/2010/main" val="171147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502920"/>
          </a:xfrm>
        </p:spPr>
        <p:txBody>
          <a:bodyPr>
            <a:normAutofit fontScale="90000"/>
          </a:bodyPr>
          <a:lstStyle/>
          <a:p>
            <a:r>
              <a:rPr lang="de-DE" dirty="0" smtClean="0"/>
              <a:t>Rahmenbedingungen</a:t>
            </a:r>
            <a:endParaRPr lang="de-DE" dirty="0"/>
          </a:p>
        </p:txBody>
      </p:sp>
      <p:sp>
        <p:nvSpPr>
          <p:cNvPr id="3" name="Inhaltsplatzhalter 2"/>
          <p:cNvSpPr>
            <a:spLocks noGrp="1"/>
          </p:cNvSpPr>
          <p:nvPr>
            <p:ph idx="1"/>
          </p:nvPr>
        </p:nvSpPr>
        <p:spPr>
          <a:xfrm>
            <a:off x="320040" y="1429069"/>
            <a:ext cx="8839662" cy="5200331"/>
          </a:xfrm>
        </p:spPr>
        <p:txBody>
          <a:bodyPr/>
          <a:lstStyle/>
          <a:p>
            <a:pPr lvl="0"/>
            <a:r>
              <a:rPr lang="de-DE" dirty="0"/>
              <a:t>Frist Mittelabruf </a:t>
            </a:r>
            <a:r>
              <a:rPr lang="de-DE" dirty="0" smtClean="0"/>
              <a:t>30.10.25</a:t>
            </a:r>
            <a:endParaRPr lang="de-DE" dirty="0"/>
          </a:p>
          <a:p>
            <a:pPr lvl="0"/>
            <a:r>
              <a:rPr lang="de-DE" dirty="0" smtClean="0"/>
              <a:t> Rückmeldung bis August, </a:t>
            </a:r>
            <a:r>
              <a:rPr lang="de-DE" dirty="0"/>
              <a:t>wenn </a:t>
            </a:r>
            <a:r>
              <a:rPr lang="de-DE" dirty="0" smtClean="0"/>
              <a:t>kein Abruf/kein vollständiger Abruf erfolgt</a:t>
            </a:r>
            <a:endParaRPr lang="de-DE" dirty="0"/>
          </a:p>
          <a:p>
            <a:pPr lvl="0"/>
            <a:r>
              <a:rPr lang="de-DE" dirty="0"/>
              <a:t>Veröffentlichung immer mit Logo Förderstelle, hängt an den Unterlagen für die Vereine an -&gt; Abruf auch über Website Wurzener Land möglich</a:t>
            </a:r>
          </a:p>
          <a:p>
            <a:pPr lvl="0"/>
            <a:r>
              <a:rPr lang="de-DE" dirty="0" smtClean="0"/>
              <a:t>Veröffentlichung in Amtsblättern/Websites </a:t>
            </a:r>
            <a:r>
              <a:rPr lang="de-DE" dirty="0"/>
              <a:t>der Kommunen </a:t>
            </a:r>
            <a:endParaRPr lang="de-DE" dirty="0" smtClean="0"/>
          </a:p>
          <a:p>
            <a:pPr lvl="0"/>
            <a:r>
              <a:rPr lang="de-DE" dirty="0" smtClean="0"/>
              <a:t>Fotos </a:t>
            </a:r>
            <a:r>
              <a:rPr lang="de-DE" dirty="0"/>
              <a:t>schicken bzw. kurze Zwischenberichte </a:t>
            </a:r>
            <a:r>
              <a:rPr lang="de-DE" dirty="0" smtClean="0"/>
              <a:t>an Stadt Wurzen oder Ansprechpartner in den Kommunen</a:t>
            </a:r>
          </a:p>
          <a:p>
            <a:pPr marL="0" lvl="0" indent="0">
              <a:buNone/>
            </a:pPr>
            <a:r>
              <a:rPr lang="de-DE" dirty="0" smtClean="0"/>
              <a:t>Bennewitz: Frau Yvonne Otto</a:t>
            </a:r>
          </a:p>
          <a:p>
            <a:pPr marL="0" lvl="0" indent="0">
              <a:buNone/>
            </a:pPr>
            <a:r>
              <a:rPr lang="de-DE" dirty="0" err="1" smtClean="0"/>
              <a:t>Lossatal</a:t>
            </a:r>
            <a:r>
              <a:rPr lang="de-DE" dirty="0" smtClean="0"/>
              <a:t>: Kim Richter (bald Vertretung)</a:t>
            </a:r>
          </a:p>
          <a:p>
            <a:pPr marL="0" lvl="0" indent="0">
              <a:buNone/>
            </a:pPr>
            <a:r>
              <a:rPr lang="de-DE" dirty="0" err="1" smtClean="0"/>
              <a:t>Thallwitz</a:t>
            </a:r>
            <a:r>
              <a:rPr lang="de-DE" dirty="0" smtClean="0"/>
              <a:t>: Karolin Kullmann</a:t>
            </a:r>
          </a:p>
          <a:p>
            <a:pPr marL="0" lvl="0" indent="0">
              <a:buNone/>
            </a:pPr>
            <a:r>
              <a:rPr lang="de-DE" dirty="0" smtClean="0"/>
              <a:t>Wurzen: Conny Hanspach </a:t>
            </a:r>
            <a:r>
              <a:rPr lang="de-DE" dirty="0"/>
              <a:t> </a:t>
            </a:r>
          </a:p>
          <a:p>
            <a:endParaRPr lang="de-DE" dirty="0"/>
          </a:p>
        </p:txBody>
      </p:sp>
    </p:spTree>
    <p:extLst>
      <p:ext uri="{BB962C8B-B14F-4D97-AF65-F5344CB8AC3E}">
        <p14:creationId xmlns:p14="http://schemas.microsoft.com/office/powerpoint/2010/main" val="277166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340321" y="6309550"/>
            <a:ext cx="7766936" cy="1096899"/>
          </a:xfrm>
        </p:spPr>
        <p:txBody>
          <a:bodyPr>
            <a:normAutofit/>
          </a:bodyPr>
          <a:lstStyle/>
          <a:p>
            <a:r>
              <a:rPr lang="de-DE" sz="1200" dirty="0" smtClean="0"/>
              <a:t>28.Oktober 2024 Stadtverwaltung Wurzen</a:t>
            </a:r>
            <a:endParaRPr lang="de-DE" sz="12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691" y="106346"/>
            <a:ext cx="1416626" cy="1396950"/>
          </a:xfrm>
          <a:prstGeom prst="rect">
            <a:avLst/>
          </a:prstGeom>
        </p:spPr>
      </p:pic>
      <p:sp>
        <p:nvSpPr>
          <p:cNvPr id="8" name="Pfeil nach rechts 7"/>
          <p:cNvSpPr/>
          <p:nvPr/>
        </p:nvSpPr>
        <p:spPr>
          <a:xfrm>
            <a:off x="1163782" y="2334293"/>
            <a:ext cx="651163" cy="221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1931344" y="2260562"/>
            <a:ext cx="9007787" cy="5447645"/>
          </a:xfrm>
          <a:prstGeom prst="rect">
            <a:avLst/>
          </a:prstGeom>
          <a:noFill/>
        </p:spPr>
        <p:txBody>
          <a:bodyPr wrap="none" rtlCol="0">
            <a:spAutoFit/>
          </a:bodyPr>
          <a:lstStyle/>
          <a:p>
            <a:r>
              <a:rPr lang="de-DE" dirty="0" smtClean="0"/>
              <a:t>Dezember 2023: Beschluss des Stadtrates Wurzen und der Gemeinderäte </a:t>
            </a:r>
            <a:br>
              <a:rPr lang="de-DE" dirty="0" smtClean="0"/>
            </a:br>
            <a:r>
              <a:rPr lang="de-DE" dirty="0" smtClean="0"/>
              <a:t>Bennewitz, </a:t>
            </a:r>
            <a:r>
              <a:rPr lang="de-DE" dirty="0" err="1" smtClean="0"/>
              <a:t>Lossatal</a:t>
            </a:r>
            <a:r>
              <a:rPr lang="de-DE" dirty="0" smtClean="0"/>
              <a:t> und </a:t>
            </a:r>
            <a:r>
              <a:rPr lang="de-DE" dirty="0" err="1" smtClean="0"/>
              <a:t>Thallwitz</a:t>
            </a:r>
            <a:r>
              <a:rPr lang="de-DE" dirty="0" smtClean="0"/>
              <a:t> je Einwohner 1 Euro (Stichtag 30.6. des Vorjahres)</a:t>
            </a:r>
            <a:br>
              <a:rPr lang="de-DE" dirty="0" smtClean="0"/>
            </a:br>
            <a:r>
              <a:rPr lang="de-DE" dirty="0" smtClean="0"/>
              <a:t>in einen Fördertopf</a:t>
            </a:r>
            <a:br>
              <a:rPr lang="de-DE" dirty="0" smtClean="0"/>
            </a:br>
            <a:r>
              <a:rPr lang="de-DE" dirty="0" smtClean="0"/>
              <a:t>zur Unterstützung von Vereinen und ehrenamtlichem Engagement</a:t>
            </a:r>
          </a:p>
          <a:p>
            <a:r>
              <a:rPr lang="de-DE" dirty="0" smtClean="0"/>
              <a:t>Nach Vorbild der WOS-Förderung</a:t>
            </a:r>
          </a:p>
          <a:p>
            <a:endParaRPr lang="de-DE" dirty="0" smtClean="0"/>
          </a:p>
          <a:p>
            <a:r>
              <a:rPr lang="de-DE" dirty="0" smtClean="0"/>
              <a:t>Wurzen</a:t>
            </a:r>
            <a:r>
              <a:rPr lang="de-DE" dirty="0"/>
              <a:t>: </a:t>
            </a:r>
            <a:r>
              <a:rPr lang="de-DE" dirty="0" smtClean="0"/>
              <a:t>        16789                     2024: 16 666 </a:t>
            </a:r>
            <a:endParaRPr lang="de-DE" dirty="0"/>
          </a:p>
          <a:p>
            <a:r>
              <a:rPr lang="de-DE" dirty="0" err="1"/>
              <a:t>Thallwitz</a:t>
            </a:r>
            <a:r>
              <a:rPr lang="de-DE" dirty="0"/>
              <a:t>: </a:t>
            </a:r>
            <a:r>
              <a:rPr lang="de-DE" dirty="0" smtClean="0"/>
              <a:t>        </a:t>
            </a:r>
            <a:r>
              <a:rPr lang="de-DE" dirty="0" smtClean="0">
                <a:solidFill>
                  <a:srgbClr val="FF0000"/>
                </a:solidFill>
              </a:rPr>
              <a:t>3548 </a:t>
            </a:r>
            <a:r>
              <a:rPr lang="de-DE" dirty="0" smtClean="0"/>
              <a:t>                                3548</a:t>
            </a:r>
            <a:endParaRPr lang="de-DE" dirty="0"/>
          </a:p>
          <a:p>
            <a:r>
              <a:rPr lang="de-DE" dirty="0"/>
              <a:t>Bennewitz: </a:t>
            </a:r>
            <a:r>
              <a:rPr lang="de-DE" dirty="0" smtClean="0"/>
              <a:t>   </a:t>
            </a:r>
            <a:r>
              <a:rPr lang="de-DE" dirty="0"/>
              <a:t> </a:t>
            </a:r>
            <a:r>
              <a:rPr lang="de-DE" dirty="0" smtClean="0"/>
              <a:t>  5133                                  5072</a:t>
            </a:r>
            <a:endParaRPr lang="de-DE" dirty="0"/>
          </a:p>
          <a:p>
            <a:r>
              <a:rPr lang="de-DE" u="sng" dirty="0" err="1"/>
              <a:t>Lossatal</a:t>
            </a:r>
            <a:r>
              <a:rPr lang="de-DE" u="sng" dirty="0"/>
              <a:t>:      </a:t>
            </a:r>
            <a:r>
              <a:rPr lang="de-DE" u="sng" dirty="0" smtClean="0"/>
              <a:t>     </a:t>
            </a:r>
            <a:r>
              <a:rPr lang="de-DE" u="sng" dirty="0" smtClean="0">
                <a:solidFill>
                  <a:srgbClr val="FF0000"/>
                </a:solidFill>
              </a:rPr>
              <a:t>6119 </a:t>
            </a:r>
            <a:r>
              <a:rPr lang="de-DE" u="sng" dirty="0" smtClean="0"/>
              <a:t>                                 6119</a:t>
            </a:r>
            <a:endParaRPr lang="de-DE" u="sng" dirty="0"/>
          </a:p>
          <a:p>
            <a:r>
              <a:rPr lang="de-DE" dirty="0"/>
              <a:t> </a:t>
            </a:r>
            <a:r>
              <a:rPr lang="de-DE" dirty="0" smtClean="0"/>
              <a:t> </a:t>
            </a:r>
          </a:p>
          <a:p>
            <a:r>
              <a:rPr lang="de-DE" dirty="0" smtClean="0"/>
              <a:t> </a:t>
            </a:r>
          </a:p>
          <a:p>
            <a:r>
              <a:rPr lang="de-DE" sz="2400" dirty="0" smtClean="0"/>
              <a:t>Gesamt    31.589 €             31.405,00 €</a:t>
            </a:r>
          </a:p>
          <a:p>
            <a:endParaRPr lang="de-DE" dirty="0" smtClean="0"/>
          </a:p>
          <a:p>
            <a:endParaRPr lang="de-DE" dirty="0"/>
          </a:p>
          <a:p>
            <a:r>
              <a:rPr lang="de-DE" dirty="0"/>
              <a:t/>
            </a:r>
            <a:br>
              <a:rPr lang="de-DE" dirty="0"/>
            </a:br>
            <a:endParaRPr lang="de-DE" dirty="0"/>
          </a:p>
          <a:p>
            <a:endParaRPr lang="de-DE" b="1" dirty="0" smtClean="0"/>
          </a:p>
          <a:p>
            <a:endParaRPr lang="de-DE" b="1" dirty="0"/>
          </a:p>
        </p:txBody>
      </p:sp>
      <p:sp>
        <p:nvSpPr>
          <p:cNvPr id="10" name="Pfeil nach rechts 9"/>
          <p:cNvSpPr/>
          <p:nvPr/>
        </p:nvSpPr>
        <p:spPr>
          <a:xfrm>
            <a:off x="1129145" y="5787817"/>
            <a:ext cx="651163" cy="221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1026083" y="804821"/>
            <a:ext cx="4349996" cy="646331"/>
          </a:xfrm>
          <a:prstGeom prst="rect">
            <a:avLst/>
          </a:prstGeom>
          <a:noFill/>
        </p:spPr>
        <p:txBody>
          <a:bodyPr wrap="square" rtlCol="0">
            <a:spAutoFit/>
          </a:bodyPr>
          <a:lstStyle/>
          <a:p>
            <a:r>
              <a:rPr lang="de-DE" b="1" u="sng" dirty="0" smtClean="0"/>
              <a:t>2. Übersicht </a:t>
            </a:r>
            <a:r>
              <a:rPr lang="de-DE" b="1" u="sng" dirty="0"/>
              <a:t>Zahlen 2025</a:t>
            </a:r>
          </a:p>
          <a:p>
            <a:endParaRPr lang="de-DE" b="1" u="sng" dirty="0"/>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466" y="5024331"/>
            <a:ext cx="1859496" cy="1833669"/>
          </a:xfrm>
          <a:prstGeom prst="rect">
            <a:avLst/>
          </a:prstGeom>
        </p:spPr>
      </p:pic>
    </p:spTree>
    <p:extLst>
      <p:ext uri="{BB962C8B-B14F-4D97-AF65-F5344CB8AC3E}">
        <p14:creationId xmlns:p14="http://schemas.microsoft.com/office/powerpoint/2010/main" val="1759638503"/>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1063</Words>
  <Application>Microsoft Office PowerPoint</Application>
  <PresentationFormat>Breitbild</PresentationFormat>
  <Paragraphs>265</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Aptos</vt:lpstr>
      <vt:lpstr>Arial</vt:lpstr>
      <vt:lpstr>Calibri</vt:lpstr>
      <vt:lpstr>Times New Roman</vt:lpstr>
      <vt:lpstr>Trebuchet MS</vt:lpstr>
      <vt:lpstr>Wingdings 3</vt:lpstr>
      <vt:lpstr>Facette</vt:lpstr>
      <vt:lpstr>1. Vereinstammtisch  Wurzener Land  2025</vt:lpstr>
      <vt:lpstr>Tagesordnung</vt:lpstr>
      <vt:lpstr>Aufruf Vereinsförderung</vt:lpstr>
      <vt:lpstr>PowerPoint-Präsentation</vt:lpstr>
      <vt:lpstr>PowerPoint-Präsentation</vt:lpstr>
      <vt:lpstr>Entscheidungsmatrix?</vt:lpstr>
      <vt:lpstr>Entscheidungsmatrix? </vt:lpstr>
      <vt:lpstr>Rahmenbedingungen</vt:lpstr>
      <vt:lpstr>PowerPoint-Präsentation</vt:lpstr>
      <vt:lpstr>PowerPoint-Präsentation</vt:lpstr>
      <vt:lpstr>Alternative Wurzener Land Fest   Idee: Kochfest Grill oder Kessel, Dutsch-Oven</vt:lpstr>
      <vt:lpstr>PowerPoint-Präsentation</vt:lpstr>
      <vt:lpstr>PowerPoint-Präsentation</vt:lpstr>
      <vt:lpstr> Gesamtkalender Veranstaltungen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Vereinsstammtisch 2024</dc:title>
  <dc:creator>Conny Hanspach</dc:creator>
  <cp:lastModifiedBy>Conny Hanspach</cp:lastModifiedBy>
  <cp:revision>77</cp:revision>
  <dcterms:created xsi:type="dcterms:W3CDTF">2024-02-14T09:29:19Z</dcterms:created>
  <dcterms:modified xsi:type="dcterms:W3CDTF">2025-02-20T08:46:17Z</dcterms:modified>
</cp:coreProperties>
</file>